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6"/>
  </p:notesMasterIdLst>
  <p:sldIdLst>
    <p:sldId id="306" r:id="rId5"/>
  </p:sldIdLst>
  <p:sldSz cx="20104100" cy="12065000"/>
  <p:notesSz cx="20104100" cy="1206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88" userDrawn="1">
          <p15:clr>
            <a:srgbClr val="A4A3A4"/>
          </p15:clr>
        </p15:guide>
        <p15:guide id="2" pos="86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bby, Carolyn (OXF-CDX)" initials="TC(" lastIdx="9" clrIdx="0">
    <p:extLst>
      <p:ext uri="{19B8F6BF-5375-455C-9EA6-DF929625EA0E}">
        <p15:presenceInfo xmlns:p15="http://schemas.microsoft.com/office/powerpoint/2012/main" userId="S::Carolyn.Tubby@caudex.com::b41b5892-1229-41a4-a989-fd85263ae889" providerId="AD"/>
      </p:ext>
    </p:extLst>
  </p:cmAuthor>
  <p:cmAuthor id="2" name="Tang, Joanne (OXF-CDX)" initials="TJ(" lastIdx="12" clrIdx="1">
    <p:extLst>
      <p:ext uri="{19B8F6BF-5375-455C-9EA6-DF929625EA0E}">
        <p15:presenceInfo xmlns:p15="http://schemas.microsoft.com/office/powerpoint/2012/main" userId="S-1-5-21-1738515979-1340670704-4204588332-1707799" providerId="AD"/>
      </p:ext>
    </p:extLst>
  </p:cmAuthor>
  <p:cmAuthor id="3" name="Suzanne Patel" initials="SP" lastIdx="30" clrIdx="2">
    <p:extLst>
      <p:ext uri="{19B8F6BF-5375-455C-9EA6-DF929625EA0E}">
        <p15:presenceInfo xmlns:p15="http://schemas.microsoft.com/office/powerpoint/2012/main" userId="Suzanne Patel" providerId="None"/>
      </p:ext>
    </p:extLst>
  </p:cmAuthor>
  <p:cmAuthor id="4" name="Davies, Carys" initials="DC" lastIdx="120" clrIdx="3">
    <p:extLst>
      <p:ext uri="{19B8F6BF-5375-455C-9EA6-DF929625EA0E}">
        <p15:presenceInfo xmlns:p15="http://schemas.microsoft.com/office/powerpoint/2012/main" userId="S-1-5-21-3188203953-1927158945-207305315-206578" providerId="AD"/>
      </p:ext>
    </p:extLst>
  </p:cmAuthor>
  <p:cmAuthor id="5" name="Harries, Robert" initials="HR" lastIdx="23" clrIdx="4">
    <p:extLst>
      <p:ext uri="{19B8F6BF-5375-455C-9EA6-DF929625EA0E}">
        <p15:presenceInfo xmlns:p15="http://schemas.microsoft.com/office/powerpoint/2012/main" userId="S-1-5-21-3188203953-1927158945-207305315-37529" providerId="AD"/>
      </p:ext>
    </p:extLst>
  </p:cmAuthor>
  <p:cmAuthor id="6" name="Aurora OBrate" initials="AO" lastIdx="25" clrIdx="5">
    <p:extLst>
      <p:ext uri="{19B8F6BF-5375-455C-9EA6-DF929625EA0E}">
        <p15:presenceInfo xmlns:p15="http://schemas.microsoft.com/office/powerpoint/2012/main" userId="S::M251184@eu.merckgroup.com::7aee195d-da19-4f82-862a-8832f0f2051a" providerId="AD"/>
      </p:ext>
    </p:extLst>
  </p:cmAuthor>
  <p:cmAuthor id="7" name="Sandra" initials="S" lastIdx="50" clrIdx="6">
    <p:extLst>
      <p:ext uri="{19B8F6BF-5375-455C-9EA6-DF929625EA0E}">
        <p15:presenceInfo xmlns:p15="http://schemas.microsoft.com/office/powerpoint/2012/main" userId="Sandra" providerId="None"/>
      </p:ext>
    </p:extLst>
  </p:cmAuthor>
  <p:cmAuthor id="8" name="Microsoft Office User" initials="MOU" lastIdx="12" clrIdx="7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9" name="Patel, Sonali" initials="PS" lastIdx="70" clrIdx="8">
    <p:extLst>
      <p:ext uri="{19B8F6BF-5375-455C-9EA6-DF929625EA0E}">
        <p15:presenceInfo xmlns:p15="http://schemas.microsoft.com/office/powerpoint/2012/main" userId="S-1-5-21-3188203953-1927158945-207305315-207523" providerId="AD"/>
      </p:ext>
    </p:extLst>
  </p:cmAuthor>
  <p:cmAuthor id="10" name="Emmons, Joel" initials="EJ" lastIdx="18" clrIdx="9">
    <p:extLst>
      <p:ext uri="{19B8F6BF-5375-455C-9EA6-DF929625EA0E}">
        <p15:presenceInfo xmlns:p15="http://schemas.microsoft.com/office/powerpoint/2012/main" userId="S-1-5-21-3188203953-1927158945-207305315-207598" providerId="AD"/>
      </p:ext>
    </p:extLst>
  </p:cmAuthor>
  <p:cmAuthor id="11" name="Lee, Chiara" initials="LC" lastIdx="13" clrIdx="10">
    <p:extLst>
      <p:ext uri="{19B8F6BF-5375-455C-9EA6-DF929625EA0E}">
        <p15:presenceInfo xmlns:p15="http://schemas.microsoft.com/office/powerpoint/2012/main" userId="S-1-5-21-3188203953-1927158945-207305315-34587" providerId="AD"/>
      </p:ext>
    </p:extLst>
  </p:cmAuthor>
  <p:cmAuthor id="12" name="Helene Vioix" initials="HV" lastIdx="2" clrIdx="11">
    <p:extLst>
      <p:ext uri="{19B8F6BF-5375-455C-9EA6-DF929625EA0E}">
        <p15:presenceInfo xmlns:p15="http://schemas.microsoft.com/office/powerpoint/2012/main" userId="S::M275471@eu.merckgroup.com::afee6351-e05c-4c73-a262-a9080a90eef5" providerId="AD"/>
      </p:ext>
    </p:extLst>
  </p:cmAuthor>
  <p:cmAuthor id="13" name="Medical Writer" initials="MW" lastIdx="15" clrIdx="12">
    <p:extLst>
      <p:ext uri="{19B8F6BF-5375-455C-9EA6-DF929625EA0E}">
        <p15:presenceInfo xmlns:p15="http://schemas.microsoft.com/office/powerpoint/2012/main" userId="Medical Writer" providerId="None"/>
      </p:ext>
    </p:extLst>
  </p:cmAuthor>
  <p:cmAuthor id="14" name="O'Neill, Susan" initials="OS" lastIdx="15" clrIdx="13">
    <p:extLst>
      <p:ext uri="{19B8F6BF-5375-455C-9EA6-DF929625EA0E}">
        <p15:presenceInfo xmlns:p15="http://schemas.microsoft.com/office/powerpoint/2012/main" userId="S-1-5-21-3188203953-1927158945-207305315-210469" providerId="AD"/>
      </p:ext>
    </p:extLst>
  </p:cmAuthor>
  <p:cmAuthor id="15" name="Admin" initials="A" lastIdx="61" clrIdx="14">
    <p:extLst>
      <p:ext uri="{19B8F6BF-5375-455C-9EA6-DF929625EA0E}">
        <p15:presenceInfo xmlns:p15="http://schemas.microsoft.com/office/powerpoint/2012/main" userId="Admin" providerId="None"/>
      </p:ext>
    </p:extLst>
  </p:cmAuthor>
  <p:cmAuthor id="16" name="Bhunia, Pritha" initials="BP" lastIdx="72" clrIdx="15">
    <p:extLst>
      <p:ext uri="{19B8F6BF-5375-455C-9EA6-DF929625EA0E}">
        <p15:presenceInfo xmlns:p15="http://schemas.microsoft.com/office/powerpoint/2012/main" userId="S-1-5-21-3188203953-1927158945-207305315-2273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007C"/>
    <a:srgbClr val="F0F6E9"/>
    <a:srgbClr val="E7EBF2"/>
    <a:srgbClr val="E1EDD0"/>
    <a:srgbClr val="A5CD50"/>
    <a:srgbClr val="CCD4E3"/>
    <a:srgbClr val="0F69AF"/>
    <a:srgbClr val="A9D08E"/>
    <a:srgbClr val="E9E8EE"/>
    <a:srgbClr val="DAD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6357" autoAdjust="0"/>
  </p:normalViewPr>
  <p:slideViewPr>
    <p:cSldViewPr snapToGrid="0">
      <p:cViewPr>
        <p:scale>
          <a:sx n="66" d="100"/>
          <a:sy n="66" d="100"/>
        </p:scale>
        <p:origin x="1212" y="66"/>
      </p:cViewPr>
      <p:guideLst>
        <p:guide orient="horz" pos="3488"/>
        <p:guide pos="868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cauk_files3.cca-uk.com\Litmus\Merck_Tepotinib\2.%20Manuscripts\MTP074%20MNS%20VISION%20Overall%20eff_Coh%20A\_Refpack%20(published%20and%20original%20data)\Data%20for%20figures\RANO-BM%20analysi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cauk_files3.cca-uk.com\Litmus\Merck_Tepotinib\2.%20Manuscripts\MTP074%20MNS%20VISION%20Overall%20eff_Coh%20A\_Refpack%20(published%20and%20original%20data)\Data%20for%20figures\RANO-BM%20analysi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100136644558502E-2"/>
          <c:y val="7.0328409002237718E-2"/>
          <c:w val="0.96138131152076567"/>
          <c:h val="0.625081406152506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Graphs!$D$1</c:f>
              <c:strCache>
                <c:ptCount val="1"/>
                <c:pt idx="0">
                  <c:v>SOLD PR</c:v>
                </c:pt>
              </c:strCache>
            </c:strRef>
          </c:tx>
          <c:spPr>
            <a:solidFill>
              <a:srgbClr val="A5CD50"/>
            </a:solidFill>
            <a:ln>
              <a:noFill/>
            </a:ln>
            <a:effectLst/>
          </c:spPr>
          <c:invertIfNegative val="0"/>
          <c:cat>
            <c:strRef>
              <c:f>Graphs!$A$2:$A$16</c:f>
              <c:strCache>
                <c:ptCount val="15"/>
                <c:pt idx="0">
                  <c:v>1310001</c:v>
                </c:pt>
                <c:pt idx="1">
                  <c:v>1520043</c:v>
                </c:pt>
                <c:pt idx="2">
                  <c:v>1540002</c:v>
                </c:pt>
                <c:pt idx="3">
                  <c:v>3030014</c:v>
                </c:pt>
                <c:pt idx="4">
                  <c:v>9050005</c:v>
                </c:pt>
                <c:pt idx="5">
                  <c:v>4160006</c:v>
                </c:pt>
                <c:pt idx="6">
                  <c:v>6010072</c:v>
                </c:pt>
                <c:pt idx="7">
                  <c:v>8100022</c:v>
                </c:pt>
                <c:pt idx="8">
                  <c:v>1540003</c:v>
                </c:pt>
                <c:pt idx="9">
                  <c:v>3030012</c:v>
                </c:pt>
                <c:pt idx="10">
                  <c:v>3030018</c:v>
                </c:pt>
                <c:pt idx="11">
                  <c:v>4100011</c:v>
                </c:pt>
                <c:pt idx="12">
                  <c:v>3020014</c:v>
                </c:pt>
                <c:pt idx="13">
                  <c:v>2030001</c:v>
                </c:pt>
                <c:pt idx="14">
                  <c:v>8020020</c:v>
                </c:pt>
              </c:strCache>
            </c:strRef>
          </c:cat>
          <c:val>
            <c:numRef>
              <c:f>Graphs!$D$2:$D$16</c:f>
              <c:numCache>
                <c:formatCode>General</c:formatCode>
                <c:ptCount val="15"/>
                <c:pt idx="0">
                  <c:v>-100</c:v>
                </c:pt>
                <c:pt idx="1">
                  <c:v>-100</c:v>
                </c:pt>
                <c:pt idx="2">
                  <c:v>-100</c:v>
                </c:pt>
                <c:pt idx="3">
                  <c:v>-63.6</c:v>
                </c:pt>
                <c:pt idx="4">
                  <c:v>-34.6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7-4B1C-815A-F33AAA706C82}"/>
            </c:ext>
          </c:extLst>
        </c:ser>
        <c:ser>
          <c:idx val="2"/>
          <c:order val="2"/>
          <c:tx>
            <c:strRef>
              <c:f>Graphs!$E$1</c:f>
              <c:strCache>
                <c:ptCount val="1"/>
                <c:pt idx="0">
                  <c:v>SOLD SD</c:v>
                </c:pt>
              </c:strCache>
            </c:strRef>
          </c:tx>
          <c:spPr>
            <a:solidFill>
              <a:srgbClr val="000000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cat>
            <c:strRef>
              <c:f>Graphs!$A$2:$A$16</c:f>
              <c:strCache>
                <c:ptCount val="15"/>
                <c:pt idx="0">
                  <c:v>1310001</c:v>
                </c:pt>
                <c:pt idx="1">
                  <c:v>1520043</c:v>
                </c:pt>
                <c:pt idx="2">
                  <c:v>1540002</c:v>
                </c:pt>
                <c:pt idx="3">
                  <c:v>3030014</c:v>
                </c:pt>
                <c:pt idx="4">
                  <c:v>9050005</c:v>
                </c:pt>
                <c:pt idx="5">
                  <c:v>4160006</c:v>
                </c:pt>
                <c:pt idx="6">
                  <c:v>6010072</c:v>
                </c:pt>
                <c:pt idx="7">
                  <c:v>8100022</c:v>
                </c:pt>
                <c:pt idx="8">
                  <c:v>1540003</c:v>
                </c:pt>
                <c:pt idx="9">
                  <c:v>3030012</c:v>
                </c:pt>
                <c:pt idx="10">
                  <c:v>3030018</c:v>
                </c:pt>
                <c:pt idx="11">
                  <c:v>4100011</c:v>
                </c:pt>
                <c:pt idx="12">
                  <c:v>3020014</c:v>
                </c:pt>
                <c:pt idx="13">
                  <c:v>2030001</c:v>
                </c:pt>
                <c:pt idx="14">
                  <c:v>8020020</c:v>
                </c:pt>
              </c:strCache>
            </c:strRef>
          </c:cat>
          <c:val>
            <c:numRef>
              <c:f>Graphs!$E$2:$E$16</c:f>
              <c:numCache>
                <c:formatCode>General</c:formatCode>
                <c:ptCount val="15"/>
                <c:pt idx="6">
                  <c:v>-13.6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7-4B1C-815A-F33AAA706C82}"/>
            </c:ext>
          </c:extLst>
        </c:ser>
        <c:ser>
          <c:idx val="3"/>
          <c:order val="3"/>
          <c:tx>
            <c:strRef>
              <c:f>Graphs!$F$1</c:f>
              <c:strCache>
                <c:ptCount val="1"/>
                <c:pt idx="0">
                  <c:v>SOLD PD</c:v>
                </c:pt>
              </c:strCache>
            </c:strRef>
          </c:tx>
          <c:spPr>
            <a:solidFill>
              <a:srgbClr val="503291"/>
            </a:solidFill>
            <a:ln>
              <a:noFill/>
            </a:ln>
            <a:effectLst/>
          </c:spPr>
          <c:invertIfNegative val="0"/>
          <c:cat>
            <c:strRef>
              <c:f>Graphs!$A$2:$A$16</c:f>
              <c:strCache>
                <c:ptCount val="15"/>
                <c:pt idx="0">
                  <c:v>1310001</c:v>
                </c:pt>
                <c:pt idx="1">
                  <c:v>1520043</c:v>
                </c:pt>
                <c:pt idx="2">
                  <c:v>1540002</c:v>
                </c:pt>
                <c:pt idx="3">
                  <c:v>3030014</c:v>
                </c:pt>
                <c:pt idx="4">
                  <c:v>9050005</c:v>
                </c:pt>
                <c:pt idx="5">
                  <c:v>4160006</c:v>
                </c:pt>
                <c:pt idx="6">
                  <c:v>6010072</c:v>
                </c:pt>
                <c:pt idx="7">
                  <c:v>8100022</c:v>
                </c:pt>
                <c:pt idx="8">
                  <c:v>1540003</c:v>
                </c:pt>
                <c:pt idx="9">
                  <c:v>3030012</c:v>
                </c:pt>
                <c:pt idx="10">
                  <c:v>3030018</c:v>
                </c:pt>
                <c:pt idx="11">
                  <c:v>4100011</c:v>
                </c:pt>
                <c:pt idx="12">
                  <c:v>3020014</c:v>
                </c:pt>
                <c:pt idx="13">
                  <c:v>2030001</c:v>
                </c:pt>
                <c:pt idx="14">
                  <c:v>8020020</c:v>
                </c:pt>
              </c:strCache>
            </c:strRef>
          </c:cat>
          <c:val>
            <c:numRef>
              <c:f>Graphs!$F$2:$F$16</c:f>
              <c:numCache>
                <c:formatCode>General</c:formatCode>
                <c:ptCount val="15"/>
                <c:pt idx="5">
                  <c:v>-24.5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37-4B1C-815A-F33AAA706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91225320"/>
        <c:axId val="6912223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Graphs!$B$1</c15:sqref>
                        </c15:formulaRef>
                      </c:ext>
                    </c:extLst>
                    <c:strCache>
                      <c:ptCount val="1"/>
                      <c:pt idx="0">
                        <c:v>RANO best change in SOLD (%)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Graphs!$A$2:$A$16</c15:sqref>
                        </c15:formulaRef>
                      </c:ext>
                    </c:extLst>
                    <c:strCache>
                      <c:ptCount val="15"/>
                      <c:pt idx="0">
                        <c:v>1310001</c:v>
                      </c:pt>
                      <c:pt idx="1">
                        <c:v>1520043</c:v>
                      </c:pt>
                      <c:pt idx="2">
                        <c:v>1540002</c:v>
                      </c:pt>
                      <c:pt idx="3">
                        <c:v>3030014</c:v>
                      </c:pt>
                      <c:pt idx="4">
                        <c:v>9050005</c:v>
                      </c:pt>
                      <c:pt idx="5">
                        <c:v>4160006</c:v>
                      </c:pt>
                      <c:pt idx="6">
                        <c:v>6010072</c:v>
                      </c:pt>
                      <c:pt idx="7">
                        <c:v>8100022</c:v>
                      </c:pt>
                      <c:pt idx="8">
                        <c:v>1540003</c:v>
                      </c:pt>
                      <c:pt idx="9">
                        <c:v>3030012</c:v>
                      </c:pt>
                      <c:pt idx="10">
                        <c:v>3030018</c:v>
                      </c:pt>
                      <c:pt idx="11">
                        <c:v>4100011</c:v>
                      </c:pt>
                      <c:pt idx="12">
                        <c:v>3020014</c:v>
                      </c:pt>
                      <c:pt idx="13">
                        <c:v>2030001</c:v>
                      </c:pt>
                      <c:pt idx="14">
                        <c:v>8020020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Graphs!$B$2:$B$16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-100</c:v>
                      </c:pt>
                      <c:pt idx="1">
                        <c:v>-100</c:v>
                      </c:pt>
                      <c:pt idx="2">
                        <c:v>-100</c:v>
                      </c:pt>
                      <c:pt idx="3">
                        <c:v>-63.6</c:v>
                      </c:pt>
                      <c:pt idx="4">
                        <c:v>-34.6</c:v>
                      </c:pt>
                      <c:pt idx="5">
                        <c:v>-24.5</c:v>
                      </c:pt>
                      <c:pt idx="6">
                        <c:v>-13.6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137-4B1C-815A-F33AAA706C82}"/>
                  </c:ext>
                </c:extLst>
              </c15:ser>
            </c15:filteredBarSeries>
          </c:ext>
        </c:extLst>
      </c:barChart>
      <c:catAx>
        <c:axId val="69122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222368"/>
        <c:crossesAt val="0"/>
        <c:auto val="1"/>
        <c:lblAlgn val="ctr"/>
        <c:lblOffset val="100"/>
        <c:noMultiLvlLbl val="0"/>
      </c:catAx>
      <c:valAx>
        <c:axId val="691222368"/>
        <c:scaling>
          <c:orientation val="minMax"/>
          <c:max val="0"/>
          <c:min val="-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9122532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326464868913067E-2"/>
          <c:y val="0.10933477965167833"/>
          <c:w val="0.96532624707018377"/>
          <c:h val="0.78133044069664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Graphs!$H$1</c:f>
              <c:strCache>
                <c:ptCount val="1"/>
                <c:pt idx="0">
                  <c:v>RANO PFS</c:v>
                </c:pt>
              </c:strCache>
              <c:extLst xmlns:c15="http://schemas.microsoft.com/office/drawing/2012/chart"/>
            </c:strRef>
          </c:tx>
          <c:spPr>
            <a:solidFill>
              <a:srgbClr val="0F69AF">
                <a:lumMod val="60000"/>
                <a:lumOff val="40000"/>
              </a:srgbClr>
            </a:solidFill>
          </c:spPr>
          <c:invertIfNegative val="0"/>
          <c:cat>
            <c:strRef>
              <c:f>Graphs!$A$2:$A$16</c:f>
              <c:strCache>
                <c:ptCount val="15"/>
                <c:pt idx="0">
                  <c:v>1310001</c:v>
                </c:pt>
                <c:pt idx="1">
                  <c:v>1520043</c:v>
                </c:pt>
                <c:pt idx="2">
                  <c:v>1540002</c:v>
                </c:pt>
                <c:pt idx="3">
                  <c:v>3030014</c:v>
                </c:pt>
                <c:pt idx="4">
                  <c:v>9050005</c:v>
                </c:pt>
                <c:pt idx="5">
                  <c:v>4160006</c:v>
                </c:pt>
                <c:pt idx="6">
                  <c:v>6010072</c:v>
                </c:pt>
                <c:pt idx="7">
                  <c:v>8100022</c:v>
                </c:pt>
                <c:pt idx="8">
                  <c:v>1540003</c:v>
                </c:pt>
                <c:pt idx="9">
                  <c:v>3030012</c:v>
                </c:pt>
                <c:pt idx="10">
                  <c:v>3030018</c:v>
                </c:pt>
                <c:pt idx="11">
                  <c:v>4100011</c:v>
                </c:pt>
                <c:pt idx="12">
                  <c:v>3020014</c:v>
                </c:pt>
                <c:pt idx="13">
                  <c:v>2030001</c:v>
                </c:pt>
                <c:pt idx="14">
                  <c:v>8020020</c:v>
                </c:pt>
              </c:strCache>
              <c:extLst xmlns:c15="http://schemas.microsoft.com/office/drawing/2012/chart"/>
            </c:strRef>
          </c:cat>
          <c:val>
            <c:numRef>
              <c:f>Graphs!$H$2:$H$16</c:f>
              <c:numCache>
                <c:formatCode>General</c:formatCode>
                <c:ptCount val="15"/>
                <c:pt idx="0">
                  <c:v>17.7</c:v>
                </c:pt>
                <c:pt idx="1">
                  <c:v>10.9</c:v>
                </c:pt>
                <c:pt idx="2">
                  <c:v>5.6</c:v>
                </c:pt>
                <c:pt idx="3">
                  <c:v>2.2999999999999998</c:v>
                </c:pt>
                <c:pt idx="4">
                  <c:v>8.1999999999999993</c:v>
                </c:pt>
                <c:pt idx="5">
                  <c:v>1.4</c:v>
                </c:pt>
                <c:pt idx="6">
                  <c:v>5.6</c:v>
                </c:pt>
                <c:pt idx="7">
                  <c:v>20.2</c:v>
                </c:pt>
                <c:pt idx="8">
                  <c:v>13.9</c:v>
                </c:pt>
                <c:pt idx="9">
                  <c:v>8.4</c:v>
                </c:pt>
                <c:pt idx="10">
                  <c:v>5.7</c:v>
                </c:pt>
                <c:pt idx="11">
                  <c:v>5.7</c:v>
                </c:pt>
                <c:pt idx="12">
                  <c:v>5.3</c:v>
                </c:pt>
                <c:pt idx="13">
                  <c:v>3.5</c:v>
                </c:pt>
                <c:pt idx="14">
                  <c:v>1.3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5ACD-412D-9E27-BF9A62B60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91225320"/>
        <c:axId val="69122236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Graphs!$I$1</c15:sqref>
                        </c15:formulaRef>
                      </c:ext>
                    </c:extLst>
                    <c:strCache>
                      <c:ptCount val="1"/>
                      <c:pt idx="0">
                        <c:v>PFS PR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Graphs!$A$2:$A$16</c15:sqref>
                        </c15:formulaRef>
                      </c:ext>
                    </c:extLst>
                    <c:strCache>
                      <c:ptCount val="15"/>
                      <c:pt idx="0">
                        <c:v>1310001</c:v>
                      </c:pt>
                      <c:pt idx="1">
                        <c:v>1520043</c:v>
                      </c:pt>
                      <c:pt idx="2">
                        <c:v>1540002</c:v>
                      </c:pt>
                      <c:pt idx="3">
                        <c:v>3030014</c:v>
                      </c:pt>
                      <c:pt idx="4">
                        <c:v>9050005</c:v>
                      </c:pt>
                      <c:pt idx="5">
                        <c:v>4160006</c:v>
                      </c:pt>
                      <c:pt idx="6">
                        <c:v>6010072</c:v>
                      </c:pt>
                      <c:pt idx="7">
                        <c:v>8100022</c:v>
                      </c:pt>
                      <c:pt idx="8">
                        <c:v>1540003</c:v>
                      </c:pt>
                      <c:pt idx="9">
                        <c:v>3030012</c:v>
                      </c:pt>
                      <c:pt idx="10">
                        <c:v>3030018</c:v>
                      </c:pt>
                      <c:pt idx="11">
                        <c:v>4100011</c:v>
                      </c:pt>
                      <c:pt idx="12">
                        <c:v>3020014</c:v>
                      </c:pt>
                      <c:pt idx="13">
                        <c:v>2030001</c:v>
                      </c:pt>
                      <c:pt idx="14">
                        <c:v>8020020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Graphs!$I$2:$I$16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17.7</c:v>
                      </c:pt>
                      <c:pt idx="1">
                        <c:v>10.9</c:v>
                      </c:pt>
                      <c:pt idx="2">
                        <c:v>5.6</c:v>
                      </c:pt>
                      <c:pt idx="3">
                        <c:v>2.2999999999999998</c:v>
                      </c:pt>
                      <c:pt idx="4">
                        <c:v>8.1999999999999993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ACD-412D-9E27-BF9A62B60E3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Graphs!$J$1</c15:sqref>
                        </c15:formulaRef>
                      </c:ext>
                    </c:extLst>
                    <c:strCache>
                      <c:ptCount val="1"/>
                      <c:pt idx="0">
                        <c:v>PFS SD</c:v>
                      </c:pt>
                    </c:strCache>
                  </c:strRef>
                </c:tx>
                <c:spPr>
                  <a:solidFill>
                    <a:schemeClr val="tx1">
                      <a:lumMod val="50000"/>
                      <a:lumOff val="50000"/>
                    </a:schemeClr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Graphs!$A$2:$A$16</c15:sqref>
                        </c15:formulaRef>
                      </c:ext>
                    </c:extLst>
                    <c:strCache>
                      <c:ptCount val="15"/>
                      <c:pt idx="0">
                        <c:v>1310001</c:v>
                      </c:pt>
                      <c:pt idx="1">
                        <c:v>1520043</c:v>
                      </c:pt>
                      <c:pt idx="2">
                        <c:v>1540002</c:v>
                      </c:pt>
                      <c:pt idx="3">
                        <c:v>3030014</c:v>
                      </c:pt>
                      <c:pt idx="4">
                        <c:v>9050005</c:v>
                      </c:pt>
                      <c:pt idx="5">
                        <c:v>4160006</c:v>
                      </c:pt>
                      <c:pt idx="6">
                        <c:v>6010072</c:v>
                      </c:pt>
                      <c:pt idx="7">
                        <c:v>8100022</c:v>
                      </c:pt>
                      <c:pt idx="8">
                        <c:v>1540003</c:v>
                      </c:pt>
                      <c:pt idx="9">
                        <c:v>3030012</c:v>
                      </c:pt>
                      <c:pt idx="10">
                        <c:v>3030018</c:v>
                      </c:pt>
                      <c:pt idx="11">
                        <c:v>4100011</c:v>
                      </c:pt>
                      <c:pt idx="12">
                        <c:v>3020014</c:v>
                      </c:pt>
                      <c:pt idx="13">
                        <c:v>2030001</c:v>
                      </c:pt>
                      <c:pt idx="14">
                        <c:v>8020020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Graphs!$J$2:$J$16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6">
                        <c:v>5.6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ACD-412D-9E27-BF9A62B60E32}"/>
                  </c:ext>
                </c:extLst>
              </c15:ser>
            </c15:filteredBarSeries>
            <c15:filteredBar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Graphs!$K$1</c15:sqref>
                        </c15:formulaRef>
                      </c:ext>
                    </c:extLst>
                    <c:strCache>
                      <c:ptCount val="1"/>
                      <c:pt idx="0">
                        <c:v>PFS NN -CR</c:v>
                      </c:pt>
                    </c:strCache>
                  </c:strRef>
                </c:tx>
                <c:spPr>
                  <a:pattFill prst="ltUpDiag">
                    <a:fgClr>
                      <a:schemeClr val="accent2"/>
                    </a:fgClr>
                    <a:bgClr>
                      <a:schemeClr val="bg1"/>
                    </a:bgClr>
                  </a:patt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Graphs!$A$2:$A$16</c15:sqref>
                        </c15:formulaRef>
                      </c:ext>
                    </c:extLst>
                    <c:strCache>
                      <c:ptCount val="15"/>
                      <c:pt idx="0">
                        <c:v>1310001</c:v>
                      </c:pt>
                      <c:pt idx="1">
                        <c:v>1520043</c:v>
                      </c:pt>
                      <c:pt idx="2">
                        <c:v>1540002</c:v>
                      </c:pt>
                      <c:pt idx="3">
                        <c:v>3030014</c:v>
                      </c:pt>
                      <c:pt idx="4">
                        <c:v>9050005</c:v>
                      </c:pt>
                      <c:pt idx="5">
                        <c:v>4160006</c:v>
                      </c:pt>
                      <c:pt idx="6">
                        <c:v>6010072</c:v>
                      </c:pt>
                      <c:pt idx="7">
                        <c:v>8100022</c:v>
                      </c:pt>
                      <c:pt idx="8">
                        <c:v>1540003</c:v>
                      </c:pt>
                      <c:pt idx="9">
                        <c:v>3030012</c:v>
                      </c:pt>
                      <c:pt idx="10">
                        <c:v>3030018</c:v>
                      </c:pt>
                      <c:pt idx="11">
                        <c:v>4100011</c:v>
                      </c:pt>
                      <c:pt idx="12">
                        <c:v>3020014</c:v>
                      </c:pt>
                      <c:pt idx="13">
                        <c:v>2030001</c:v>
                      </c:pt>
                      <c:pt idx="14">
                        <c:v>8020020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Graphs!$K$2:$K$16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7">
                        <c:v>20.2</c:v>
                      </c:pt>
                      <c:pt idx="8">
                        <c:v>13.9</c:v>
                      </c:pt>
                      <c:pt idx="9">
                        <c:v>8.4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ACD-412D-9E27-BF9A62B60E32}"/>
                  </c:ext>
                </c:extLst>
              </c15:ser>
            </c15:filteredBarSeries>
            <c15:filteredBarSeries>
              <c15:ser>
                <c:idx val="3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Graphs!$L$1</c15:sqref>
                        </c15:formulaRef>
                      </c:ext>
                    </c:extLst>
                    <c:strCache>
                      <c:ptCount val="1"/>
                      <c:pt idx="0">
                        <c:v>PFS NN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Graphs!$A$2:$A$16</c15:sqref>
                        </c15:formulaRef>
                      </c:ext>
                    </c:extLst>
                    <c:strCache>
                      <c:ptCount val="15"/>
                      <c:pt idx="0">
                        <c:v>1310001</c:v>
                      </c:pt>
                      <c:pt idx="1">
                        <c:v>1520043</c:v>
                      </c:pt>
                      <c:pt idx="2">
                        <c:v>1540002</c:v>
                      </c:pt>
                      <c:pt idx="3">
                        <c:v>3030014</c:v>
                      </c:pt>
                      <c:pt idx="4">
                        <c:v>9050005</c:v>
                      </c:pt>
                      <c:pt idx="5">
                        <c:v>4160006</c:v>
                      </c:pt>
                      <c:pt idx="6">
                        <c:v>6010072</c:v>
                      </c:pt>
                      <c:pt idx="7">
                        <c:v>8100022</c:v>
                      </c:pt>
                      <c:pt idx="8">
                        <c:v>1540003</c:v>
                      </c:pt>
                      <c:pt idx="9">
                        <c:v>3030012</c:v>
                      </c:pt>
                      <c:pt idx="10">
                        <c:v>3030018</c:v>
                      </c:pt>
                      <c:pt idx="11">
                        <c:v>4100011</c:v>
                      </c:pt>
                      <c:pt idx="12">
                        <c:v>3020014</c:v>
                      </c:pt>
                      <c:pt idx="13">
                        <c:v>2030001</c:v>
                      </c:pt>
                      <c:pt idx="14">
                        <c:v>8020020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Graphs!$L$2:$L$16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10">
                        <c:v>5.7</c:v>
                      </c:pt>
                      <c:pt idx="11">
                        <c:v>5.7</c:v>
                      </c:pt>
                      <c:pt idx="12">
                        <c:v>5.3</c:v>
                      </c:pt>
                      <c:pt idx="13">
                        <c:v>3.5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ACD-412D-9E27-BF9A62B60E32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Graphs!$M$1</c15:sqref>
                        </c15:formulaRef>
                      </c:ext>
                    </c:extLst>
                    <c:strCache>
                      <c:ptCount val="1"/>
                      <c:pt idx="0">
                        <c:v>PDS PD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Graphs!$A$2:$A$16</c15:sqref>
                        </c15:formulaRef>
                      </c:ext>
                    </c:extLst>
                    <c:strCache>
                      <c:ptCount val="15"/>
                      <c:pt idx="0">
                        <c:v>1310001</c:v>
                      </c:pt>
                      <c:pt idx="1">
                        <c:v>1520043</c:v>
                      </c:pt>
                      <c:pt idx="2">
                        <c:v>1540002</c:v>
                      </c:pt>
                      <c:pt idx="3">
                        <c:v>3030014</c:v>
                      </c:pt>
                      <c:pt idx="4">
                        <c:v>9050005</c:v>
                      </c:pt>
                      <c:pt idx="5">
                        <c:v>4160006</c:v>
                      </c:pt>
                      <c:pt idx="6">
                        <c:v>6010072</c:v>
                      </c:pt>
                      <c:pt idx="7">
                        <c:v>8100022</c:v>
                      </c:pt>
                      <c:pt idx="8">
                        <c:v>1540003</c:v>
                      </c:pt>
                      <c:pt idx="9">
                        <c:v>3030012</c:v>
                      </c:pt>
                      <c:pt idx="10">
                        <c:v>3030018</c:v>
                      </c:pt>
                      <c:pt idx="11">
                        <c:v>4100011</c:v>
                      </c:pt>
                      <c:pt idx="12">
                        <c:v>3020014</c:v>
                      </c:pt>
                      <c:pt idx="13">
                        <c:v>2030001</c:v>
                      </c:pt>
                      <c:pt idx="14">
                        <c:v>8020020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Graphs!$M$2:$M$16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5">
                        <c:v>1.4</c:v>
                      </c:pt>
                      <c:pt idx="14">
                        <c:v>1.3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ACD-412D-9E27-BF9A62B60E32}"/>
                  </c:ext>
                </c:extLst>
              </c15:ser>
            </c15:filteredBarSeries>
          </c:ext>
        </c:extLst>
      </c:barChart>
      <c:catAx>
        <c:axId val="69122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222368"/>
        <c:crosses val="autoZero"/>
        <c:auto val="1"/>
        <c:lblAlgn val="ctr"/>
        <c:lblOffset val="100"/>
        <c:noMultiLvlLbl val="0"/>
      </c:catAx>
      <c:valAx>
        <c:axId val="691222368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91225320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04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04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24350-FF8F-4105-8D15-35D757FF87CE}" type="datetimeFigureOut">
              <a:rPr lang="en-GB" smtClean="0"/>
              <a:t>22/09/2021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508125"/>
            <a:ext cx="6784975" cy="4071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807075"/>
            <a:ext cx="16084550" cy="4749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60163"/>
            <a:ext cx="8712200" cy="604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1460163"/>
            <a:ext cx="8712200" cy="604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87D4-6A09-4A13-BB46-08E8325C2E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68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4487D4-6A09-4A13-BB46-08E8325C2EA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33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740150"/>
            <a:ext cx="17088486" cy="2533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756400"/>
            <a:ext cx="14072870" cy="3016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1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0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774950"/>
            <a:ext cx="8745284" cy="796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774950"/>
            <a:ext cx="8745284" cy="796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5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5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4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1099800"/>
            <a:ext cx="20104100" cy="965200"/>
          </a:xfrm>
          <a:custGeom>
            <a:avLst/>
            <a:gdLst/>
            <a:ahLst/>
            <a:cxnLst/>
            <a:rect l="l" t="t" r="r" b="b"/>
            <a:pathLst>
              <a:path w="20104100" h="1016000">
                <a:moveTo>
                  <a:pt x="0" y="1015997"/>
                </a:moveTo>
                <a:lnTo>
                  <a:pt x="20104099" y="1015997"/>
                </a:lnTo>
                <a:lnTo>
                  <a:pt x="20104099" y="0"/>
                </a:lnTo>
                <a:lnTo>
                  <a:pt x="0" y="0"/>
                </a:lnTo>
                <a:lnTo>
                  <a:pt x="0" y="1015997"/>
                </a:lnTo>
                <a:close/>
              </a:path>
            </a:pathLst>
          </a:custGeom>
          <a:solidFill>
            <a:srgbClr val="34007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82600"/>
            <a:ext cx="18093690" cy="193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774950"/>
            <a:ext cx="18093690" cy="796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1220450"/>
            <a:ext cx="6433312" cy="60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1220450"/>
            <a:ext cx="4623943" cy="60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1220450"/>
            <a:ext cx="4623943" cy="603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3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7.jpg"/><Relationship Id="rId5" Type="http://schemas.openxmlformats.org/officeDocument/2006/relationships/image" Target="../media/image3.png"/><Relationship Id="rId10" Type="http://schemas.openxmlformats.org/officeDocument/2006/relationships/image" Target="../media/image6.jpg"/><Relationship Id="rId4" Type="http://schemas.openxmlformats.org/officeDocument/2006/relationships/image" Target="../media/image2.png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C1213C6E-9513-46CA-A8A4-F239E762DFF0}"/>
              </a:ext>
            </a:extLst>
          </p:cNvPr>
          <p:cNvSpPr/>
          <p:nvPr/>
        </p:nvSpPr>
        <p:spPr>
          <a:xfrm>
            <a:off x="371029" y="4786215"/>
            <a:ext cx="8310111" cy="1658128"/>
          </a:xfrm>
          <a:prstGeom prst="roundRect">
            <a:avLst>
              <a:gd name="adj" fmla="val 15519"/>
            </a:avLst>
          </a:prstGeom>
          <a:noFill/>
          <a:ln w="28575">
            <a:solidFill>
              <a:srgbClr val="99C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noFill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868067" y="215900"/>
            <a:ext cx="11003447" cy="10810299"/>
          </a:xfrm>
          <a:custGeom>
            <a:avLst/>
            <a:gdLst>
              <a:gd name="connsiteX0" fmla="*/ 1953676 w 9219047"/>
              <a:gd name="connsiteY0" fmla="*/ 0 h 7842573"/>
              <a:gd name="connsiteX1" fmla="*/ 8951739 w 9219047"/>
              <a:gd name="connsiteY1" fmla="*/ 0 h 7842573"/>
              <a:gd name="connsiteX2" fmla="*/ 8999789 w 9219047"/>
              <a:gd name="connsiteY2" fmla="*/ 4306 h 7842573"/>
              <a:gd name="connsiteX3" fmla="*/ 9045013 w 9219047"/>
              <a:gd name="connsiteY3" fmla="*/ 16723 h 7842573"/>
              <a:gd name="connsiteX4" fmla="*/ 9086656 w 9219047"/>
              <a:gd name="connsiteY4" fmla="*/ 36495 h 7842573"/>
              <a:gd name="connsiteX5" fmla="*/ 9123963 w 9219047"/>
              <a:gd name="connsiteY5" fmla="*/ 62868 h 7842573"/>
              <a:gd name="connsiteX6" fmla="*/ 9156180 w 9219047"/>
              <a:gd name="connsiteY6" fmla="*/ 95086 h 7842573"/>
              <a:gd name="connsiteX7" fmla="*/ 9182552 w 9219047"/>
              <a:gd name="connsiteY7" fmla="*/ 132394 h 7842573"/>
              <a:gd name="connsiteX8" fmla="*/ 9202324 w 9219047"/>
              <a:gd name="connsiteY8" fmla="*/ 174038 h 7842573"/>
              <a:gd name="connsiteX9" fmla="*/ 9214740 w 9219047"/>
              <a:gd name="connsiteY9" fmla="*/ 219262 h 7842573"/>
              <a:gd name="connsiteX10" fmla="*/ 9219047 w 9219047"/>
              <a:gd name="connsiteY10" fmla="*/ 267312 h 7842573"/>
              <a:gd name="connsiteX11" fmla="*/ 9219047 w 9219047"/>
              <a:gd name="connsiteY11" fmla="*/ 7575265 h 7842573"/>
              <a:gd name="connsiteX12" fmla="*/ 9214740 w 9219047"/>
              <a:gd name="connsiteY12" fmla="*/ 7623315 h 7842573"/>
              <a:gd name="connsiteX13" fmla="*/ 9202324 w 9219047"/>
              <a:gd name="connsiteY13" fmla="*/ 7668539 h 7842573"/>
              <a:gd name="connsiteX14" fmla="*/ 9182552 w 9219047"/>
              <a:gd name="connsiteY14" fmla="*/ 7710182 h 7842573"/>
              <a:gd name="connsiteX15" fmla="*/ 9156180 w 9219047"/>
              <a:gd name="connsiteY15" fmla="*/ 7747489 h 7842573"/>
              <a:gd name="connsiteX16" fmla="*/ 9123963 w 9219047"/>
              <a:gd name="connsiteY16" fmla="*/ 7779707 h 7842573"/>
              <a:gd name="connsiteX17" fmla="*/ 9086656 w 9219047"/>
              <a:gd name="connsiteY17" fmla="*/ 7806078 h 7842573"/>
              <a:gd name="connsiteX18" fmla="*/ 9045013 w 9219047"/>
              <a:gd name="connsiteY18" fmla="*/ 7825850 h 7842573"/>
              <a:gd name="connsiteX19" fmla="*/ 8999789 w 9219047"/>
              <a:gd name="connsiteY19" fmla="*/ 7838267 h 7842573"/>
              <a:gd name="connsiteX20" fmla="*/ 8951739 w 9219047"/>
              <a:gd name="connsiteY20" fmla="*/ 7842573 h 7842573"/>
              <a:gd name="connsiteX21" fmla="*/ 267307 w 9219047"/>
              <a:gd name="connsiteY21" fmla="*/ 7842573 h 7842573"/>
              <a:gd name="connsiteX22" fmla="*/ 219258 w 9219047"/>
              <a:gd name="connsiteY22" fmla="*/ 7838267 h 7842573"/>
              <a:gd name="connsiteX23" fmla="*/ 174034 w 9219047"/>
              <a:gd name="connsiteY23" fmla="*/ 7825850 h 7842573"/>
              <a:gd name="connsiteX24" fmla="*/ 132391 w 9219047"/>
              <a:gd name="connsiteY24" fmla="*/ 7806078 h 7842573"/>
              <a:gd name="connsiteX25" fmla="*/ 95083 w 9219047"/>
              <a:gd name="connsiteY25" fmla="*/ 7779707 h 7842573"/>
              <a:gd name="connsiteX26" fmla="*/ 62866 w 9219047"/>
              <a:gd name="connsiteY26" fmla="*/ 7747489 h 7842573"/>
              <a:gd name="connsiteX27" fmla="*/ 36494 w 9219047"/>
              <a:gd name="connsiteY27" fmla="*/ 7710182 h 7842573"/>
              <a:gd name="connsiteX28" fmla="*/ 16723 w 9219047"/>
              <a:gd name="connsiteY28" fmla="*/ 7668539 h 7842573"/>
              <a:gd name="connsiteX29" fmla="*/ 4306 w 9219047"/>
              <a:gd name="connsiteY29" fmla="*/ 7623315 h 7842573"/>
              <a:gd name="connsiteX30" fmla="*/ 0 w 9219047"/>
              <a:gd name="connsiteY30" fmla="*/ 7575265 h 7842573"/>
              <a:gd name="connsiteX31" fmla="*/ 0 w 9219047"/>
              <a:gd name="connsiteY31" fmla="*/ 335751 h 7842573"/>
              <a:gd name="connsiteX0" fmla="*/ 1573952 w 9219047"/>
              <a:gd name="connsiteY0" fmla="*/ 0 h 7842573"/>
              <a:gd name="connsiteX1" fmla="*/ 8951739 w 9219047"/>
              <a:gd name="connsiteY1" fmla="*/ 0 h 7842573"/>
              <a:gd name="connsiteX2" fmla="*/ 8999789 w 9219047"/>
              <a:gd name="connsiteY2" fmla="*/ 4306 h 7842573"/>
              <a:gd name="connsiteX3" fmla="*/ 9045013 w 9219047"/>
              <a:gd name="connsiteY3" fmla="*/ 16723 h 7842573"/>
              <a:gd name="connsiteX4" fmla="*/ 9086656 w 9219047"/>
              <a:gd name="connsiteY4" fmla="*/ 36495 h 7842573"/>
              <a:gd name="connsiteX5" fmla="*/ 9123963 w 9219047"/>
              <a:gd name="connsiteY5" fmla="*/ 62868 h 7842573"/>
              <a:gd name="connsiteX6" fmla="*/ 9156180 w 9219047"/>
              <a:gd name="connsiteY6" fmla="*/ 95086 h 7842573"/>
              <a:gd name="connsiteX7" fmla="*/ 9182552 w 9219047"/>
              <a:gd name="connsiteY7" fmla="*/ 132394 h 7842573"/>
              <a:gd name="connsiteX8" fmla="*/ 9202324 w 9219047"/>
              <a:gd name="connsiteY8" fmla="*/ 174038 h 7842573"/>
              <a:gd name="connsiteX9" fmla="*/ 9214740 w 9219047"/>
              <a:gd name="connsiteY9" fmla="*/ 219262 h 7842573"/>
              <a:gd name="connsiteX10" fmla="*/ 9219047 w 9219047"/>
              <a:gd name="connsiteY10" fmla="*/ 267312 h 7842573"/>
              <a:gd name="connsiteX11" fmla="*/ 9219047 w 9219047"/>
              <a:gd name="connsiteY11" fmla="*/ 7575265 h 7842573"/>
              <a:gd name="connsiteX12" fmla="*/ 9214740 w 9219047"/>
              <a:gd name="connsiteY12" fmla="*/ 7623315 h 7842573"/>
              <a:gd name="connsiteX13" fmla="*/ 9202324 w 9219047"/>
              <a:gd name="connsiteY13" fmla="*/ 7668539 h 7842573"/>
              <a:gd name="connsiteX14" fmla="*/ 9182552 w 9219047"/>
              <a:gd name="connsiteY14" fmla="*/ 7710182 h 7842573"/>
              <a:gd name="connsiteX15" fmla="*/ 9156180 w 9219047"/>
              <a:gd name="connsiteY15" fmla="*/ 7747489 h 7842573"/>
              <a:gd name="connsiteX16" fmla="*/ 9123963 w 9219047"/>
              <a:gd name="connsiteY16" fmla="*/ 7779707 h 7842573"/>
              <a:gd name="connsiteX17" fmla="*/ 9086656 w 9219047"/>
              <a:gd name="connsiteY17" fmla="*/ 7806078 h 7842573"/>
              <a:gd name="connsiteX18" fmla="*/ 9045013 w 9219047"/>
              <a:gd name="connsiteY18" fmla="*/ 7825850 h 7842573"/>
              <a:gd name="connsiteX19" fmla="*/ 8999789 w 9219047"/>
              <a:gd name="connsiteY19" fmla="*/ 7838267 h 7842573"/>
              <a:gd name="connsiteX20" fmla="*/ 8951739 w 9219047"/>
              <a:gd name="connsiteY20" fmla="*/ 7842573 h 7842573"/>
              <a:gd name="connsiteX21" fmla="*/ 267307 w 9219047"/>
              <a:gd name="connsiteY21" fmla="*/ 7842573 h 7842573"/>
              <a:gd name="connsiteX22" fmla="*/ 219258 w 9219047"/>
              <a:gd name="connsiteY22" fmla="*/ 7838267 h 7842573"/>
              <a:gd name="connsiteX23" fmla="*/ 174034 w 9219047"/>
              <a:gd name="connsiteY23" fmla="*/ 7825850 h 7842573"/>
              <a:gd name="connsiteX24" fmla="*/ 132391 w 9219047"/>
              <a:gd name="connsiteY24" fmla="*/ 7806078 h 7842573"/>
              <a:gd name="connsiteX25" fmla="*/ 95083 w 9219047"/>
              <a:gd name="connsiteY25" fmla="*/ 7779707 h 7842573"/>
              <a:gd name="connsiteX26" fmla="*/ 62866 w 9219047"/>
              <a:gd name="connsiteY26" fmla="*/ 7747489 h 7842573"/>
              <a:gd name="connsiteX27" fmla="*/ 36494 w 9219047"/>
              <a:gd name="connsiteY27" fmla="*/ 7710182 h 7842573"/>
              <a:gd name="connsiteX28" fmla="*/ 16723 w 9219047"/>
              <a:gd name="connsiteY28" fmla="*/ 7668539 h 7842573"/>
              <a:gd name="connsiteX29" fmla="*/ 4306 w 9219047"/>
              <a:gd name="connsiteY29" fmla="*/ 7623315 h 7842573"/>
              <a:gd name="connsiteX30" fmla="*/ 0 w 9219047"/>
              <a:gd name="connsiteY30" fmla="*/ 7575265 h 7842573"/>
              <a:gd name="connsiteX31" fmla="*/ 0 w 9219047"/>
              <a:gd name="connsiteY31" fmla="*/ 335751 h 784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219047" h="7842573">
                <a:moveTo>
                  <a:pt x="1573952" y="0"/>
                </a:moveTo>
                <a:lnTo>
                  <a:pt x="8951739" y="0"/>
                </a:lnTo>
                <a:lnTo>
                  <a:pt x="8999789" y="4306"/>
                </a:lnTo>
                <a:lnTo>
                  <a:pt x="9045013" y="16723"/>
                </a:lnTo>
                <a:lnTo>
                  <a:pt x="9086656" y="36495"/>
                </a:lnTo>
                <a:lnTo>
                  <a:pt x="9123963" y="62868"/>
                </a:lnTo>
                <a:lnTo>
                  <a:pt x="9156180" y="95086"/>
                </a:lnTo>
                <a:lnTo>
                  <a:pt x="9182552" y="132394"/>
                </a:lnTo>
                <a:lnTo>
                  <a:pt x="9202324" y="174038"/>
                </a:lnTo>
                <a:lnTo>
                  <a:pt x="9214740" y="219262"/>
                </a:lnTo>
                <a:lnTo>
                  <a:pt x="9219047" y="267312"/>
                </a:lnTo>
                <a:lnTo>
                  <a:pt x="9219047" y="7575265"/>
                </a:lnTo>
                <a:lnTo>
                  <a:pt x="9214740" y="7623315"/>
                </a:lnTo>
                <a:lnTo>
                  <a:pt x="9202324" y="7668539"/>
                </a:lnTo>
                <a:lnTo>
                  <a:pt x="9182552" y="7710182"/>
                </a:lnTo>
                <a:lnTo>
                  <a:pt x="9156180" y="7747489"/>
                </a:lnTo>
                <a:lnTo>
                  <a:pt x="9123963" y="7779707"/>
                </a:lnTo>
                <a:lnTo>
                  <a:pt x="9086656" y="7806078"/>
                </a:lnTo>
                <a:lnTo>
                  <a:pt x="9045013" y="7825850"/>
                </a:lnTo>
                <a:lnTo>
                  <a:pt x="8999789" y="7838267"/>
                </a:lnTo>
                <a:lnTo>
                  <a:pt x="8951739" y="7842573"/>
                </a:lnTo>
                <a:lnTo>
                  <a:pt x="267307" y="7842573"/>
                </a:lnTo>
                <a:lnTo>
                  <a:pt x="219258" y="7838267"/>
                </a:lnTo>
                <a:lnTo>
                  <a:pt x="174034" y="7825850"/>
                </a:lnTo>
                <a:lnTo>
                  <a:pt x="132391" y="7806078"/>
                </a:lnTo>
                <a:lnTo>
                  <a:pt x="95083" y="7779707"/>
                </a:lnTo>
                <a:lnTo>
                  <a:pt x="62866" y="7747489"/>
                </a:lnTo>
                <a:lnTo>
                  <a:pt x="36494" y="7710182"/>
                </a:lnTo>
                <a:lnTo>
                  <a:pt x="16723" y="7668539"/>
                </a:lnTo>
                <a:lnTo>
                  <a:pt x="4306" y="7623315"/>
                </a:lnTo>
                <a:lnTo>
                  <a:pt x="0" y="7575265"/>
                </a:lnTo>
                <a:lnTo>
                  <a:pt x="0" y="335751"/>
                </a:lnTo>
              </a:path>
            </a:pathLst>
          </a:custGeom>
          <a:ln w="28575">
            <a:solidFill>
              <a:srgbClr val="99CF2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1" name="Group 10"/>
          <p:cNvGrpSpPr/>
          <p:nvPr/>
        </p:nvGrpSpPr>
        <p:grpSpPr>
          <a:xfrm>
            <a:off x="8634398" y="21492"/>
            <a:ext cx="1894863" cy="466344"/>
            <a:chOff x="10613336" y="2864148"/>
            <a:chExt cx="1894863" cy="466344"/>
          </a:xfrm>
        </p:grpSpPr>
        <p:sp>
          <p:nvSpPr>
            <p:cNvPr id="56" name="object 32"/>
            <p:cNvSpPr txBox="1"/>
            <p:nvPr/>
          </p:nvSpPr>
          <p:spPr>
            <a:xfrm>
              <a:off x="11188034" y="2895018"/>
              <a:ext cx="1320165" cy="262892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1600" b="1" spc="15" dirty="0">
                  <a:solidFill>
                    <a:srgbClr val="0B4099"/>
                  </a:solidFill>
                  <a:latin typeface="Verdana"/>
                  <a:cs typeface="Verdana"/>
                </a:rPr>
                <a:t>RESULTS</a:t>
              </a:r>
              <a:endParaRPr sz="1600" dirty="0">
                <a:latin typeface="Verdana"/>
                <a:cs typeface="Verdana"/>
              </a:endParaRPr>
            </a:p>
          </p:txBody>
        </p:sp>
        <p:pic>
          <p:nvPicPr>
            <p:cNvPr id="57" name="Picture 56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6842B1EC-8828-4B40-99BC-DFBBBB22E06C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336" y="2864148"/>
              <a:ext cx="466344" cy="466344"/>
            </a:xfrm>
            <a:prstGeom prst="rect">
              <a:avLst/>
            </a:prstGeom>
          </p:spPr>
        </p:pic>
      </p:grpSp>
      <p:sp>
        <p:nvSpPr>
          <p:cNvPr id="304" name="object 9"/>
          <p:cNvSpPr/>
          <p:nvPr/>
        </p:nvSpPr>
        <p:spPr>
          <a:xfrm>
            <a:off x="1" y="-58059"/>
            <a:ext cx="8387099" cy="2527707"/>
          </a:xfrm>
          <a:custGeom>
            <a:avLst/>
            <a:gdLst/>
            <a:ahLst/>
            <a:cxnLst/>
            <a:rect l="l" t="t" r="r" b="b"/>
            <a:pathLst>
              <a:path w="10165715" h="3385820">
                <a:moveTo>
                  <a:pt x="10081677" y="0"/>
                </a:moveTo>
                <a:lnTo>
                  <a:pt x="0" y="0"/>
                </a:lnTo>
                <a:lnTo>
                  <a:pt x="0" y="3381758"/>
                </a:lnTo>
                <a:lnTo>
                  <a:pt x="10165421" y="3385759"/>
                </a:lnTo>
                <a:lnTo>
                  <a:pt x="10081677" y="0"/>
                </a:lnTo>
                <a:close/>
              </a:path>
            </a:pathLst>
          </a:custGeom>
          <a:solidFill>
            <a:srgbClr val="99CF2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5" name="object 10"/>
          <p:cNvSpPr txBox="1"/>
          <p:nvPr/>
        </p:nvSpPr>
        <p:spPr>
          <a:xfrm>
            <a:off x="320610" y="86687"/>
            <a:ext cx="6503984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Tepotinib in patients with </a:t>
            </a:r>
            <a:r>
              <a:rPr lang="en-US" sz="2000" b="1" i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exon 14 skipping non-small cell lung cancer: Interim analysis of VISION Cohorts A and C</a:t>
            </a:r>
            <a:endParaRPr lang="en-US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1996" y="4568460"/>
            <a:ext cx="2892140" cy="466344"/>
            <a:chOff x="221814" y="5177999"/>
            <a:chExt cx="2892140" cy="466344"/>
          </a:xfrm>
        </p:grpSpPr>
        <p:sp>
          <p:nvSpPr>
            <p:cNvPr id="319" name="object 38"/>
            <p:cNvSpPr txBox="1"/>
            <p:nvPr/>
          </p:nvSpPr>
          <p:spPr>
            <a:xfrm>
              <a:off x="621329" y="5241290"/>
              <a:ext cx="2492625" cy="26289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16510" rIns="0" bIns="0" rtlCol="0">
              <a:spAutoFit/>
            </a:bodyPr>
            <a:lstStyle/>
            <a:p>
              <a:pPr marL="34290">
                <a:lnSpc>
                  <a:spcPct val="100000"/>
                </a:lnSpc>
                <a:spcBef>
                  <a:spcPts val="130"/>
                </a:spcBef>
              </a:pPr>
              <a:r>
                <a:rPr lang="en-GB" sz="1600" b="1" spc="20" dirty="0">
                  <a:solidFill>
                    <a:srgbClr val="503291"/>
                  </a:solidFill>
                  <a:latin typeface="Verdana"/>
                  <a:cs typeface="Verdana"/>
                </a:rPr>
                <a:t> </a:t>
              </a:r>
              <a:r>
                <a:rPr lang="en-GB" sz="1600" b="1" spc="20" dirty="0">
                  <a:solidFill>
                    <a:srgbClr val="0B4099"/>
                  </a:solidFill>
                  <a:latin typeface="Verdana"/>
                  <a:cs typeface="Verdana"/>
                </a:rPr>
                <a:t>INTRODUCTION</a:t>
              </a:r>
              <a:endParaRPr lang="en-GB" sz="1600" dirty="0">
                <a:latin typeface="Verdana"/>
                <a:cs typeface="Verdana"/>
              </a:endParaRPr>
            </a:p>
          </p:txBody>
        </p:sp>
        <p:pic>
          <p:nvPicPr>
            <p:cNvPr id="320" name="Picture 319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C6245881-B587-4458-8A4E-88874AEC1FE5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814" y="5177999"/>
              <a:ext cx="466246" cy="466344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314" name="Group 313"/>
          <p:cNvGrpSpPr/>
          <p:nvPr/>
        </p:nvGrpSpPr>
        <p:grpSpPr>
          <a:xfrm>
            <a:off x="6902468" y="113357"/>
            <a:ext cx="1288900" cy="1901710"/>
            <a:chOff x="7586782" y="468581"/>
            <a:chExt cx="2346029" cy="2211126"/>
          </a:xfrm>
        </p:grpSpPr>
        <p:sp>
          <p:nvSpPr>
            <p:cNvPr id="315" name="object 35"/>
            <p:cNvSpPr/>
            <p:nvPr/>
          </p:nvSpPr>
          <p:spPr>
            <a:xfrm>
              <a:off x="7586782" y="468581"/>
              <a:ext cx="2346029" cy="2211126"/>
            </a:xfrm>
            <a:custGeom>
              <a:avLst/>
              <a:gdLst/>
              <a:ahLst/>
              <a:cxnLst/>
              <a:rect l="l" t="t" r="r" b="b"/>
              <a:pathLst>
                <a:path w="2033904" h="2607945">
                  <a:moveTo>
                    <a:pt x="1652117" y="0"/>
                  </a:moveTo>
                  <a:lnTo>
                    <a:pt x="381375" y="0"/>
                  </a:lnTo>
                  <a:lnTo>
                    <a:pt x="333536" y="2971"/>
                  </a:lnTo>
                  <a:lnTo>
                    <a:pt x="287471" y="11647"/>
                  </a:lnTo>
                  <a:lnTo>
                    <a:pt x="243536" y="25671"/>
                  </a:lnTo>
                  <a:lnTo>
                    <a:pt x="202089" y="44684"/>
                  </a:lnTo>
                  <a:lnTo>
                    <a:pt x="163488" y="68330"/>
                  </a:lnTo>
                  <a:lnTo>
                    <a:pt x="128089" y="96250"/>
                  </a:lnTo>
                  <a:lnTo>
                    <a:pt x="96250" y="128089"/>
                  </a:lnTo>
                  <a:lnTo>
                    <a:pt x="68330" y="163488"/>
                  </a:lnTo>
                  <a:lnTo>
                    <a:pt x="44684" y="202089"/>
                  </a:lnTo>
                  <a:lnTo>
                    <a:pt x="25671" y="243536"/>
                  </a:lnTo>
                  <a:lnTo>
                    <a:pt x="11647" y="287471"/>
                  </a:lnTo>
                  <a:lnTo>
                    <a:pt x="2971" y="333536"/>
                  </a:lnTo>
                  <a:lnTo>
                    <a:pt x="0" y="381375"/>
                  </a:lnTo>
                  <a:lnTo>
                    <a:pt x="0" y="2226034"/>
                  </a:lnTo>
                  <a:lnTo>
                    <a:pt x="2971" y="2273872"/>
                  </a:lnTo>
                  <a:lnTo>
                    <a:pt x="11647" y="2319938"/>
                  </a:lnTo>
                  <a:lnTo>
                    <a:pt x="25671" y="2363873"/>
                  </a:lnTo>
                  <a:lnTo>
                    <a:pt x="44684" y="2405319"/>
                  </a:lnTo>
                  <a:lnTo>
                    <a:pt x="68330" y="2443921"/>
                  </a:lnTo>
                  <a:lnTo>
                    <a:pt x="96250" y="2479320"/>
                  </a:lnTo>
                  <a:lnTo>
                    <a:pt x="128089" y="2511158"/>
                  </a:lnTo>
                  <a:lnTo>
                    <a:pt x="163488" y="2539079"/>
                  </a:lnTo>
                  <a:lnTo>
                    <a:pt x="202089" y="2562725"/>
                  </a:lnTo>
                  <a:lnTo>
                    <a:pt x="243536" y="2581738"/>
                  </a:lnTo>
                  <a:lnTo>
                    <a:pt x="287471" y="2595761"/>
                  </a:lnTo>
                  <a:lnTo>
                    <a:pt x="333536" y="2604437"/>
                  </a:lnTo>
                  <a:lnTo>
                    <a:pt x="381375" y="2607409"/>
                  </a:lnTo>
                  <a:lnTo>
                    <a:pt x="1652117" y="2607409"/>
                  </a:lnTo>
                  <a:lnTo>
                    <a:pt x="1699957" y="2604437"/>
                  </a:lnTo>
                  <a:lnTo>
                    <a:pt x="1746023" y="2595761"/>
                  </a:lnTo>
                  <a:lnTo>
                    <a:pt x="1789958" y="2581738"/>
                  </a:lnTo>
                  <a:lnTo>
                    <a:pt x="1831405" y="2562725"/>
                  </a:lnTo>
                  <a:lnTo>
                    <a:pt x="1870007" y="2539079"/>
                  </a:lnTo>
                  <a:lnTo>
                    <a:pt x="1905405" y="2511158"/>
                  </a:lnTo>
                  <a:lnTo>
                    <a:pt x="1937243" y="2479320"/>
                  </a:lnTo>
                  <a:lnTo>
                    <a:pt x="1965164" y="2443921"/>
                  </a:lnTo>
                  <a:lnTo>
                    <a:pt x="1988809" y="2405319"/>
                  </a:lnTo>
                  <a:lnTo>
                    <a:pt x="2007822" y="2363873"/>
                  </a:lnTo>
                  <a:lnTo>
                    <a:pt x="2021845" y="2319938"/>
                  </a:lnTo>
                  <a:lnTo>
                    <a:pt x="2030521" y="2273872"/>
                  </a:lnTo>
                  <a:lnTo>
                    <a:pt x="2033492" y="2226034"/>
                  </a:lnTo>
                  <a:lnTo>
                    <a:pt x="2033492" y="381375"/>
                  </a:lnTo>
                  <a:lnTo>
                    <a:pt x="2030521" y="333536"/>
                  </a:lnTo>
                  <a:lnTo>
                    <a:pt x="2021845" y="287471"/>
                  </a:lnTo>
                  <a:lnTo>
                    <a:pt x="2007822" y="243536"/>
                  </a:lnTo>
                  <a:lnTo>
                    <a:pt x="1988809" y="202089"/>
                  </a:lnTo>
                  <a:lnTo>
                    <a:pt x="1965164" y="163488"/>
                  </a:lnTo>
                  <a:lnTo>
                    <a:pt x="1937243" y="128089"/>
                  </a:lnTo>
                  <a:lnTo>
                    <a:pt x="1905405" y="96250"/>
                  </a:lnTo>
                  <a:lnTo>
                    <a:pt x="1870007" y="68330"/>
                  </a:lnTo>
                  <a:lnTo>
                    <a:pt x="1831405" y="44684"/>
                  </a:lnTo>
                  <a:lnTo>
                    <a:pt x="1789958" y="25671"/>
                  </a:lnTo>
                  <a:lnTo>
                    <a:pt x="1746023" y="11647"/>
                  </a:lnTo>
                  <a:lnTo>
                    <a:pt x="1699957" y="2971"/>
                  </a:lnTo>
                  <a:lnTo>
                    <a:pt x="16521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7" name="object 37"/>
            <p:cNvSpPr txBox="1"/>
            <p:nvPr/>
          </p:nvSpPr>
          <p:spPr>
            <a:xfrm>
              <a:off x="7847273" y="1641400"/>
              <a:ext cx="1814027" cy="979047"/>
            </a:xfrm>
            <a:prstGeom prst="rect">
              <a:avLst/>
            </a:prstGeom>
          </p:spPr>
          <p:txBody>
            <a:bodyPr vert="horz" wrap="square" lIns="0" tIns="38735" rIns="0" bIns="0" rtlCol="0">
              <a:spAutoFit/>
            </a:bodyPr>
            <a:lstStyle/>
            <a:p>
              <a:pPr marL="1270" algn="ctr">
                <a:lnSpc>
                  <a:spcPct val="100000"/>
                </a:lnSpc>
                <a:spcBef>
                  <a:spcPts val="305"/>
                </a:spcBef>
              </a:pPr>
              <a:r>
                <a:rPr lang="en-US" sz="600" spc="15" dirty="0">
                  <a:latin typeface="Verdana"/>
                  <a:cs typeface="Verdana"/>
                </a:rPr>
                <a:t>Copies of this e-Poster obtained through QR, AR and/or text key codes are for personal use only and may not be reproduced without written permission of the authors</a:t>
              </a:r>
              <a:endParaRPr lang="en-GB" sz="600" dirty="0">
                <a:latin typeface="Verdana"/>
                <a:cs typeface="Verdana"/>
              </a:endParaRPr>
            </a:p>
          </p:txBody>
        </p:sp>
      </p:grpSp>
      <p:sp>
        <p:nvSpPr>
          <p:cNvPr id="306" name="object 12"/>
          <p:cNvSpPr/>
          <p:nvPr/>
        </p:nvSpPr>
        <p:spPr>
          <a:xfrm>
            <a:off x="1" y="2362170"/>
            <a:ext cx="8659034" cy="2312118"/>
          </a:xfrm>
          <a:custGeom>
            <a:avLst/>
            <a:gdLst/>
            <a:ahLst/>
            <a:cxnLst/>
            <a:rect l="l" t="t" r="r" b="b"/>
            <a:pathLst>
              <a:path w="10241280" h="3746500">
                <a:moveTo>
                  <a:pt x="10240954" y="0"/>
                </a:moveTo>
                <a:lnTo>
                  <a:pt x="0" y="0"/>
                </a:lnTo>
                <a:lnTo>
                  <a:pt x="0" y="3559364"/>
                </a:lnTo>
                <a:lnTo>
                  <a:pt x="10111369" y="3745989"/>
                </a:lnTo>
                <a:lnTo>
                  <a:pt x="10240954" y="0"/>
                </a:lnTo>
                <a:close/>
              </a:path>
            </a:pathLst>
          </a:custGeom>
          <a:solidFill>
            <a:srgbClr val="0B409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08" name="Group 307"/>
          <p:cNvGrpSpPr/>
          <p:nvPr/>
        </p:nvGrpSpPr>
        <p:grpSpPr>
          <a:xfrm>
            <a:off x="62043" y="2408074"/>
            <a:ext cx="3586435" cy="557350"/>
            <a:chOff x="317229" y="2961960"/>
            <a:chExt cx="3562557" cy="682950"/>
          </a:xfrm>
        </p:grpSpPr>
        <p:sp>
          <p:nvSpPr>
            <p:cNvPr id="309" name="object 13"/>
            <p:cNvSpPr txBox="1"/>
            <p:nvPr/>
          </p:nvSpPr>
          <p:spPr>
            <a:xfrm>
              <a:off x="982072" y="3108814"/>
              <a:ext cx="2897714" cy="315850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sz="1600" b="1" spc="-10" dirty="0">
                  <a:solidFill>
                    <a:srgbClr val="FFFFFF"/>
                  </a:solidFill>
                  <a:latin typeface="Verdana"/>
                  <a:cs typeface="Verdana"/>
                </a:rPr>
                <a:t>CONCLUSION</a:t>
              </a:r>
              <a:r>
                <a:rPr lang="en-GB" sz="1600" b="1" spc="-10" dirty="0">
                  <a:solidFill>
                    <a:srgbClr val="FFFFFF"/>
                  </a:solidFill>
                  <a:latin typeface="Verdana"/>
                  <a:cs typeface="Verdana"/>
                </a:rPr>
                <a:t>S</a:t>
              </a:r>
              <a:endParaRPr sz="1600" dirty="0">
                <a:latin typeface="Verdana"/>
                <a:cs typeface="Verdana"/>
              </a:endParaRPr>
            </a:p>
          </p:txBody>
        </p:sp>
        <p:pic>
          <p:nvPicPr>
            <p:cNvPr id="310" name="Picture 309" descr="A picture containing light, drawing&#10;&#10;Description automatically generated">
              <a:extLst>
                <a:ext uri="{FF2B5EF4-FFF2-40B4-BE49-F238E27FC236}">
                  <a16:creationId xmlns:a16="http://schemas.microsoft.com/office/drawing/2014/main" id="{75DC8C3D-7A78-405E-ABBD-C70FAFF38D04}"/>
                </a:ext>
              </a:extLst>
            </p:cNvPr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229" y="2961960"/>
              <a:ext cx="637666" cy="682950"/>
            </a:xfrm>
            <a:prstGeom prst="rect">
              <a:avLst/>
            </a:prstGeom>
          </p:spPr>
        </p:pic>
      </p:grpSp>
      <p:sp>
        <p:nvSpPr>
          <p:cNvPr id="324" name="object 14"/>
          <p:cNvSpPr txBox="1"/>
          <p:nvPr/>
        </p:nvSpPr>
        <p:spPr>
          <a:xfrm>
            <a:off x="309744" y="2951684"/>
            <a:ext cx="8206119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i="1" spc="5" dirty="0">
                <a:solidFill>
                  <a:srgbClr val="FFFFFF"/>
                </a:solidFill>
                <a:latin typeface="Verdana"/>
                <a:cs typeface="Verdana"/>
              </a:rPr>
              <a:t>MET</a:t>
            </a:r>
            <a:r>
              <a:rPr lang="en-US" sz="1300" b="1" spc="5" dirty="0">
                <a:solidFill>
                  <a:srgbClr val="FFFFFF"/>
                </a:solidFill>
                <a:latin typeface="Verdana"/>
                <a:cs typeface="Verdana"/>
              </a:rPr>
              <a:t>ex14 skipping is an oncogenic driver that occurs in patients with NSCLC of advanced age</a:t>
            </a:r>
          </a:p>
          <a:p>
            <a:pPr marL="1841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spc="5" dirty="0">
                <a:solidFill>
                  <a:srgbClr val="FFFFFF"/>
                </a:solidFill>
                <a:latin typeface="Verdana"/>
                <a:cs typeface="Verdana"/>
              </a:rPr>
              <a:t>Tepotinib demonstrated robust systemic activity in patients with </a:t>
            </a:r>
            <a:r>
              <a:rPr lang="en-US" sz="1300" b="1" i="1" spc="5" dirty="0">
                <a:solidFill>
                  <a:srgbClr val="FFFFFF"/>
                </a:solidFill>
                <a:latin typeface="Verdana"/>
                <a:cs typeface="Verdana"/>
              </a:rPr>
              <a:t>MET</a:t>
            </a:r>
            <a:r>
              <a:rPr lang="en-US" sz="1300" b="1" spc="5" dirty="0">
                <a:solidFill>
                  <a:srgbClr val="FFFFFF"/>
                </a:solidFill>
                <a:latin typeface="Verdana"/>
                <a:cs typeface="Verdana"/>
              </a:rPr>
              <a:t>ex14 skipping NSCLC, and showed intracranial activity in patients with BM</a:t>
            </a:r>
          </a:p>
          <a:p>
            <a:pPr marL="1841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spc="5" dirty="0">
                <a:solidFill>
                  <a:srgbClr val="FFFFFF"/>
                </a:solidFill>
                <a:latin typeface="Verdana"/>
                <a:cs typeface="Verdana"/>
              </a:rPr>
              <a:t>Tepotinib was generally well tolerated, with a low proportion of TRAEs leading to discontinuation</a:t>
            </a:r>
            <a:r>
              <a:rPr lang="en-US" sz="1200" b="1" spc="5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</a:p>
        </p:txBody>
      </p:sp>
      <p:sp>
        <p:nvSpPr>
          <p:cNvPr id="118" name="object 2"/>
          <p:cNvSpPr txBox="1"/>
          <p:nvPr/>
        </p:nvSpPr>
        <p:spPr>
          <a:xfrm>
            <a:off x="472816" y="11203272"/>
            <a:ext cx="19301460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r>
              <a:rPr lang="en-GB" sz="600" b="1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Abbreviations: </a:t>
            </a:r>
            <a:r>
              <a:rPr lang="en-GB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AE, adverse event; ALK, anaplastic lymphoma kinase; BM, brain metastasis; BOR, best objective response; CI, confidence interval; CR, complete response; DOR, duration of response; ECOG PS, Eastern Cooperative Oncology Group; EGFR, epidermal growth factor receptor; IRC, independent review committee; LBx, liquid biopsy; </a:t>
            </a:r>
            <a:r>
              <a:rPr lang="en-GB" sz="600" spc="2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mDOR</a:t>
            </a:r>
            <a:r>
              <a:rPr lang="en-GB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median duration of response; MET, mesenchymal–epithelial transition factor; </a:t>
            </a:r>
            <a:r>
              <a:rPr lang="en-GB" sz="600" i="1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</a:t>
            </a:r>
            <a:r>
              <a:rPr lang="en-GB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ex14, </a:t>
            </a:r>
            <a:r>
              <a:rPr lang="en-GB" sz="600" i="1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</a:t>
            </a:r>
            <a:r>
              <a:rPr lang="en-GB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exon 14; </a:t>
            </a:r>
            <a:r>
              <a:rPr lang="en-GB" sz="600" spc="2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mPFS</a:t>
            </a:r>
            <a:r>
              <a:rPr lang="en-GB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median progression-free survival; MRI, magnetic resonance imaging; NCI-CTCAE, National Cancer Institute Common Terminology Criteria for Adverse Events; ne, not estimable; NE, not evaluable; NSCLC, non-small cell lung cancer; ORR, objective response rate; OS, overall survival; PD, progressive disease; PFS, progression-free survival; PR, partial response; QD, once daily; RANO-BM, Response Assessment in Neuro-Oncology Brain Metastases; RECIST, Response Evaluation Criteria in Solid Tumors; SD, stable disease; TBx, tissue biopsy; TKI, tyrosine kinase inhibitor; TRAE, treatment-related adverse event.</a:t>
            </a:r>
          </a:p>
          <a:p>
            <a:r>
              <a:rPr lang="en-GB" sz="600" b="1" spc="20" dirty="0">
                <a:solidFill>
                  <a:schemeClr val="bg1"/>
                </a:solidFill>
                <a:latin typeface="Verdana"/>
                <a:cs typeface="Verdana"/>
              </a:rPr>
              <a:t>References: </a:t>
            </a:r>
            <a:r>
              <a:rPr lang="en-GB" sz="600" spc="20" dirty="0">
                <a:solidFill>
                  <a:schemeClr val="bg1"/>
                </a:solidFill>
                <a:latin typeface="Verdana"/>
                <a:cs typeface="Verdana"/>
              </a:rPr>
              <a:t>1. Reungwetwattana T, et al. </a:t>
            </a:r>
            <a:r>
              <a:rPr lang="en-GB" sz="600" i="1" spc="20" dirty="0">
                <a:solidFill>
                  <a:schemeClr val="bg1"/>
                </a:solidFill>
                <a:latin typeface="Verdana"/>
                <a:cs typeface="Verdana"/>
              </a:rPr>
              <a:t>Lung Cancer</a:t>
            </a:r>
            <a:r>
              <a:rPr lang="en-GB" sz="600" spc="20" dirty="0">
                <a:solidFill>
                  <a:schemeClr val="bg1"/>
                </a:solidFill>
                <a:latin typeface="Verdana"/>
                <a:cs typeface="Verdana"/>
              </a:rPr>
              <a:t>. 2017;103:27–37; 2. Rosell R, Karachaliou N. </a:t>
            </a:r>
            <a:r>
              <a:rPr lang="en-GB" sz="600" i="1" spc="20" dirty="0">
                <a:solidFill>
                  <a:schemeClr val="bg1"/>
                </a:solidFill>
                <a:latin typeface="Verdana"/>
                <a:cs typeface="Verdana"/>
              </a:rPr>
              <a:t>Lancet</a:t>
            </a:r>
            <a:r>
              <a:rPr lang="en-GB" sz="600" spc="20" dirty="0">
                <a:solidFill>
                  <a:schemeClr val="bg1"/>
                </a:solidFill>
                <a:latin typeface="Verdana"/>
                <a:cs typeface="Verdana"/>
              </a:rPr>
              <a:t>. 2016;387:1354–1356; 3. Salgia R, et al. </a:t>
            </a:r>
            <a:r>
              <a:rPr lang="en-GB" sz="600" i="1" spc="20" dirty="0">
                <a:solidFill>
                  <a:schemeClr val="bg1"/>
                </a:solidFill>
                <a:latin typeface="Verdana"/>
                <a:cs typeface="Verdana"/>
              </a:rPr>
              <a:t>Can Treat Rev</a:t>
            </a:r>
            <a:r>
              <a:rPr lang="en-GB" sz="600" spc="20" dirty="0">
                <a:solidFill>
                  <a:schemeClr val="bg1"/>
                </a:solidFill>
                <a:latin typeface="Verdana"/>
                <a:cs typeface="Verdana"/>
              </a:rPr>
              <a:t>. 2020;87:102022; 4. Paik PK, et al. </a:t>
            </a:r>
            <a:r>
              <a:rPr lang="en-GB" sz="600" i="1" spc="20" dirty="0">
                <a:solidFill>
                  <a:schemeClr val="bg1"/>
                </a:solidFill>
                <a:latin typeface="Verdana"/>
                <a:cs typeface="Verdana"/>
              </a:rPr>
              <a:t>Cancer Discov</a:t>
            </a:r>
            <a:r>
              <a:rPr lang="en-GB" sz="600" spc="20" dirty="0">
                <a:solidFill>
                  <a:schemeClr val="bg1"/>
                </a:solidFill>
                <a:latin typeface="Verdana"/>
                <a:cs typeface="Verdana"/>
              </a:rPr>
              <a:t>. 2015;5:842–849; </a:t>
            </a:r>
            <a:r>
              <a:rPr lang="fr-FR" sz="600" spc="20" dirty="0">
                <a:solidFill>
                  <a:schemeClr val="bg1"/>
                </a:solidFill>
                <a:latin typeface="Verdana"/>
                <a:cs typeface="Verdana"/>
              </a:rPr>
              <a:t>5. Falchook GS, et al. </a:t>
            </a:r>
            <a:r>
              <a:rPr lang="fr-FR" sz="600" i="1" spc="20" dirty="0">
                <a:solidFill>
                  <a:schemeClr val="bg1"/>
                </a:solidFill>
                <a:latin typeface="Verdana"/>
                <a:cs typeface="Verdana"/>
              </a:rPr>
              <a:t>Clin Cancer Res</a:t>
            </a:r>
            <a:r>
              <a:rPr lang="fr-FR" sz="600" spc="20" dirty="0">
                <a:solidFill>
                  <a:schemeClr val="bg1"/>
                </a:solidFill>
                <a:latin typeface="Verdana"/>
                <a:cs typeface="Verdana"/>
              </a:rPr>
              <a:t>. 2020;26(6):1237–1246; 6. Paik PK, et al. </a:t>
            </a:r>
            <a:r>
              <a:rPr lang="fr-FR" sz="600" i="1" spc="20" dirty="0">
                <a:solidFill>
                  <a:schemeClr val="bg1"/>
                </a:solidFill>
                <a:latin typeface="Verdana"/>
                <a:cs typeface="Verdana"/>
              </a:rPr>
              <a:t>J Thorac Oncol</a:t>
            </a:r>
            <a:r>
              <a:rPr lang="fr-FR" sz="600" spc="20" dirty="0">
                <a:solidFill>
                  <a:schemeClr val="bg1"/>
                </a:solidFill>
                <a:latin typeface="Verdana"/>
                <a:cs typeface="Verdana"/>
              </a:rPr>
              <a:t>. 2021;16(3):S174 [and </a:t>
            </a:r>
            <a:r>
              <a:rPr lang="fr-FR" sz="600" spc="20" dirty="0" err="1">
                <a:solidFill>
                  <a:schemeClr val="bg1"/>
                </a:solidFill>
                <a:latin typeface="Verdana"/>
                <a:cs typeface="Verdana"/>
              </a:rPr>
              <a:t>presentation</a:t>
            </a:r>
            <a:r>
              <a:rPr lang="fr-FR" sz="600" spc="20" dirty="0">
                <a:solidFill>
                  <a:schemeClr val="bg1"/>
                </a:solidFill>
                <a:latin typeface="Verdana"/>
                <a:cs typeface="Verdana"/>
              </a:rPr>
              <a:t>].</a:t>
            </a:r>
            <a:r>
              <a:rPr lang="fr-FR" sz="600" b="1" spc="20" dirty="0">
                <a:solidFill>
                  <a:schemeClr val="bg1"/>
                </a:solidFill>
                <a:latin typeface="Verdana"/>
                <a:cs typeface="Verdana"/>
              </a:rPr>
              <a:t>		</a:t>
            </a:r>
            <a:endParaRPr lang="en-GB" sz="600" b="1" spc="20" dirty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en-GB" sz="600" b="1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Acknowledgments: </a:t>
            </a:r>
            <a:r>
              <a:rPr lang="en-US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authors would like to thank patients, all investigators and co-investigators, and the study teams at all participating centers and at Merck Healthcare </a:t>
            </a:r>
            <a:r>
              <a:rPr lang="en-US" sz="600" spc="2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KGaA</a:t>
            </a:r>
            <a:r>
              <a:rPr lang="en-US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Darmstadt, Germany. The trial was sponsored by Merck Healthcare </a:t>
            </a:r>
            <a:r>
              <a:rPr lang="en-US" sz="600" spc="2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KGaA</a:t>
            </a:r>
            <a:r>
              <a:rPr lang="en-US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Darmstadt, Germany. Medical writing and editorial assistance was provided by Pritha Bhunia of Syneos Health, UK, and funded by Merck Healthcare KGaA, Darmstadt, Germany.</a:t>
            </a:r>
          </a:p>
          <a:p>
            <a:r>
              <a:rPr lang="en-GB" sz="600" b="1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Disclosures: </a:t>
            </a:r>
            <a:r>
              <a:rPr lang="en-GB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K.P. has nothing to disclose; H.C. is an employee of </a:t>
            </a:r>
            <a:r>
              <a:rPr lang="en-US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Merck Specialties Pvt. Ltd, Mumbai, India, an affiliate of Merck </a:t>
            </a:r>
            <a:r>
              <a:rPr lang="en-US" sz="600" spc="2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KGaA</a:t>
            </a:r>
            <a:r>
              <a:rPr lang="en-US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n-GB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R.B., G.O. and A.J. are employees of Merck Healthcare </a:t>
            </a:r>
            <a:r>
              <a:rPr lang="en-GB" sz="600" spc="2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KGaA</a:t>
            </a:r>
            <a:r>
              <a:rPr lang="en-GB" sz="600" spc="2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GB" sz="600" dirty="0">
                <a:solidFill>
                  <a:srgbClr val="FF0000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          </a:t>
            </a:r>
            <a:endParaRPr lang="en-GB" sz="600" strike="sngStrik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9" name="object 3"/>
          <p:cNvSpPr txBox="1"/>
          <p:nvPr/>
        </p:nvSpPr>
        <p:spPr>
          <a:xfrm>
            <a:off x="449211" y="11859634"/>
            <a:ext cx="1973065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50" b="1" spc="-5" dirty="0">
                <a:solidFill>
                  <a:schemeClr val="bg1"/>
                </a:solidFill>
                <a:latin typeface="Verdana"/>
                <a:cs typeface="Verdana"/>
              </a:rPr>
              <a:t>Presented </a:t>
            </a:r>
            <a:r>
              <a:rPr lang="en-GB" sz="950" b="1" spc="-10" dirty="0">
                <a:solidFill>
                  <a:schemeClr val="bg1"/>
                </a:solidFill>
                <a:latin typeface="Verdana"/>
                <a:cs typeface="Verdana"/>
              </a:rPr>
              <a:t>at </a:t>
            </a:r>
            <a:r>
              <a:rPr lang="en-GB" sz="950" b="1" spc="-5" dirty="0">
                <a:solidFill>
                  <a:schemeClr val="bg1"/>
                </a:solidFill>
                <a:latin typeface="Verdana"/>
                <a:cs typeface="Verdana"/>
              </a:rPr>
              <a:t>the Lung Cancer Updates Meeting </a:t>
            </a:r>
            <a:r>
              <a:rPr lang="en-GB" sz="950" b="1" dirty="0">
                <a:solidFill>
                  <a:schemeClr val="bg1"/>
                </a:solidFill>
                <a:latin typeface="Verdana"/>
                <a:cs typeface="Verdana"/>
              </a:rPr>
              <a:t>| October</a:t>
            </a:r>
            <a:r>
              <a:rPr lang="en-GB" sz="950" b="1" spc="-55" dirty="0">
                <a:solidFill>
                  <a:schemeClr val="bg1"/>
                </a:solidFill>
                <a:latin typeface="Verdana"/>
                <a:cs typeface="Verdana"/>
              </a:rPr>
              <a:t> 1–2, 2021 </a:t>
            </a:r>
            <a:endParaRPr lang="en-GB" sz="6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8446"/>
              </p:ext>
            </p:extLst>
          </p:nvPr>
        </p:nvGraphicFramePr>
        <p:xfrm>
          <a:off x="6540745" y="5491853"/>
          <a:ext cx="1975118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0248">
                  <a:extLst>
                    <a:ext uri="{9D8B030D-6E8A-4147-A177-3AD203B41FA5}">
                      <a16:colId xmlns:a16="http://schemas.microsoft.com/office/drawing/2014/main" val="1052624656"/>
                    </a:ext>
                  </a:extLst>
                </a:gridCol>
                <a:gridCol w="1114870">
                  <a:extLst>
                    <a:ext uri="{9D8B030D-6E8A-4147-A177-3AD203B41FA5}">
                      <a16:colId xmlns:a16="http://schemas.microsoft.com/office/drawing/2014/main" val="2192497206"/>
                    </a:ext>
                  </a:extLst>
                </a:gridCol>
              </a:tblGrid>
              <a:tr h="17901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ORR </a:t>
                      </a:r>
                    </a:p>
                  </a:txBody>
                  <a:tcPr>
                    <a:solidFill>
                      <a:srgbClr val="5032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44.7%</a:t>
                      </a:r>
                    </a:p>
                  </a:txBody>
                  <a:tcPr>
                    <a:solidFill>
                      <a:srgbClr val="D0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941035"/>
                  </a:ext>
                </a:extLst>
              </a:tr>
              <a:tr h="216717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mDOR</a:t>
                      </a:r>
                    </a:p>
                  </a:txBody>
                  <a:tcPr>
                    <a:solidFill>
                      <a:srgbClr val="5032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11.1 months</a:t>
                      </a:r>
                    </a:p>
                  </a:txBody>
                  <a:tcPr>
                    <a:solidFill>
                      <a:srgbClr val="D0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045580"/>
                  </a:ext>
                </a:extLst>
              </a:tr>
              <a:tr h="216717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mPFS</a:t>
                      </a:r>
                    </a:p>
                  </a:txBody>
                  <a:tcPr>
                    <a:solidFill>
                      <a:srgbClr val="5032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8.9 months</a:t>
                      </a:r>
                    </a:p>
                  </a:txBody>
                  <a:tcPr>
                    <a:solidFill>
                      <a:srgbClr val="D0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482592"/>
                  </a:ext>
                </a:extLst>
              </a:tr>
            </a:tbl>
          </a:graphicData>
        </a:graphic>
      </p:graphicFrame>
      <p:sp>
        <p:nvSpPr>
          <p:cNvPr id="255" name="object 39"/>
          <p:cNvSpPr txBox="1"/>
          <p:nvPr/>
        </p:nvSpPr>
        <p:spPr>
          <a:xfrm>
            <a:off x="548641" y="4971517"/>
            <a:ext cx="5794483" cy="13599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6845" marR="5080" indent="-144780">
              <a:spcBef>
                <a:spcPts val="300"/>
              </a:spcBef>
              <a:buFontTx/>
              <a:buChar char="•"/>
              <a:tabLst>
                <a:tab pos="157480" algn="l"/>
              </a:tabLst>
            </a:pPr>
            <a:r>
              <a:rPr lang="en-US" sz="1000" i="1" dirty="0">
                <a:latin typeface="Verdana"/>
                <a:cs typeface="Verdana"/>
              </a:rPr>
              <a:t>MET</a:t>
            </a:r>
            <a:r>
              <a:rPr lang="en-US" sz="1000" dirty="0">
                <a:latin typeface="Verdana"/>
                <a:cs typeface="Verdana"/>
              </a:rPr>
              <a:t>ex14 skipping is reported in 3–4% of patients with NSCLC, and is sensitive to MET inhibition</a:t>
            </a:r>
            <a:r>
              <a:rPr lang="en-US" sz="1000" baseline="30000" dirty="0">
                <a:latin typeface="Verdana"/>
                <a:cs typeface="Verdana"/>
              </a:rPr>
              <a:t>1–4</a:t>
            </a:r>
            <a:endParaRPr lang="en-US" sz="1000" dirty="0">
              <a:latin typeface="Verdana"/>
              <a:cs typeface="Verdana"/>
            </a:endParaRPr>
          </a:p>
          <a:p>
            <a:pPr marL="156845" marR="5080" indent="-144780">
              <a:spcBef>
                <a:spcPts val="300"/>
              </a:spcBef>
              <a:buFontTx/>
              <a:buChar char="•"/>
              <a:tabLst>
                <a:tab pos="157480" algn="l"/>
              </a:tabLst>
            </a:pPr>
            <a:r>
              <a:rPr lang="en-US" sz="1000" dirty="0">
                <a:latin typeface="Verdana"/>
              </a:rPr>
              <a:t>Tepotinib is an oral, once daily, highly selective, potent MET TKI, with established clinical activity in MET-driven tumors</a:t>
            </a:r>
            <a:r>
              <a:rPr lang="en-US" sz="1000" baseline="30000" dirty="0">
                <a:latin typeface="Verdana"/>
              </a:rPr>
              <a:t>5</a:t>
            </a:r>
          </a:p>
          <a:p>
            <a:pPr marL="156845" marR="5080" indent="-144780">
              <a:spcBef>
                <a:spcPts val="300"/>
              </a:spcBef>
              <a:buFontTx/>
              <a:buChar char="•"/>
              <a:tabLst>
                <a:tab pos="157480" algn="l"/>
              </a:tabLst>
            </a:pPr>
            <a:r>
              <a:rPr lang="en-US" sz="1000" dirty="0">
                <a:latin typeface="Verdana"/>
              </a:rPr>
              <a:t>In VISION Cohort A (median age 73.1 years [range 41 to 94]), tepotinib had robust and durable clinical activity in patients with </a:t>
            </a:r>
            <a:r>
              <a:rPr lang="en-US" sz="1000" i="1" dirty="0">
                <a:latin typeface="Verdana"/>
              </a:rPr>
              <a:t>MET</a:t>
            </a:r>
            <a:r>
              <a:rPr lang="en-US" sz="1000" dirty="0">
                <a:latin typeface="Verdana"/>
              </a:rPr>
              <a:t>ex14 skipping NSCLC (data cut off: July 2020)</a:t>
            </a:r>
            <a:r>
              <a:rPr lang="en-US" sz="1000" baseline="30000" dirty="0">
                <a:latin typeface="Verdana"/>
              </a:rPr>
              <a:t>6</a:t>
            </a:r>
          </a:p>
          <a:p>
            <a:pPr marL="156845" marR="5080" indent="-144780">
              <a:spcBef>
                <a:spcPts val="300"/>
              </a:spcBef>
              <a:buFontTx/>
              <a:buChar char="•"/>
              <a:tabLst>
                <a:tab pos="157480" algn="l"/>
              </a:tabLst>
            </a:pPr>
            <a:r>
              <a:rPr lang="en-US" sz="1000" dirty="0">
                <a:latin typeface="Verdana"/>
              </a:rPr>
              <a:t>Here, we report the first interim analyses with confirmatory Cohort C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5535" y="5078895"/>
            <a:ext cx="2338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Table 1. Tepotinib efficacy </a:t>
            </a:r>
            <a:b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in VISION Cohort A (n=152)  </a:t>
            </a:r>
          </a:p>
        </p:txBody>
      </p:sp>
      <p:sp>
        <p:nvSpPr>
          <p:cNvPr id="286" name="Rectangle: Rounded Corners 107">
            <a:extLst>
              <a:ext uri="{FF2B5EF4-FFF2-40B4-BE49-F238E27FC236}">
                <a16:creationId xmlns:a16="http://schemas.microsoft.com/office/drawing/2014/main" id="{C1213C6E-9513-46CA-A8A4-F239E762DFF0}"/>
              </a:ext>
            </a:extLst>
          </p:cNvPr>
          <p:cNvSpPr/>
          <p:nvPr/>
        </p:nvSpPr>
        <p:spPr>
          <a:xfrm>
            <a:off x="365073" y="6641889"/>
            <a:ext cx="8316067" cy="4384309"/>
          </a:xfrm>
          <a:prstGeom prst="roundRect">
            <a:avLst>
              <a:gd name="adj" fmla="val 6982"/>
            </a:avLst>
          </a:prstGeom>
          <a:noFill/>
          <a:ln w="28575">
            <a:solidFill>
              <a:srgbClr val="99C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noFill/>
            </a:endParaRPr>
          </a:p>
        </p:txBody>
      </p:sp>
      <p:grpSp>
        <p:nvGrpSpPr>
          <p:cNvPr id="287" name="Group 286"/>
          <p:cNvGrpSpPr/>
          <p:nvPr/>
        </p:nvGrpSpPr>
        <p:grpSpPr>
          <a:xfrm>
            <a:off x="139787" y="6392942"/>
            <a:ext cx="2054629" cy="466344"/>
            <a:chOff x="221716" y="6879913"/>
            <a:chExt cx="2054629" cy="466344"/>
          </a:xfrm>
        </p:grpSpPr>
        <p:sp>
          <p:nvSpPr>
            <p:cNvPr id="288" name="object 43"/>
            <p:cNvSpPr txBox="1"/>
            <p:nvPr/>
          </p:nvSpPr>
          <p:spPr>
            <a:xfrm>
              <a:off x="621329" y="6979036"/>
              <a:ext cx="1655016" cy="26289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16510" rIns="0" bIns="0" rtlCol="0">
              <a:spAutoFit/>
            </a:bodyPr>
            <a:lstStyle/>
            <a:p>
              <a:pPr marL="45720">
                <a:lnSpc>
                  <a:spcPct val="100000"/>
                </a:lnSpc>
                <a:spcBef>
                  <a:spcPts val="130"/>
                </a:spcBef>
              </a:pPr>
              <a:r>
                <a:rPr lang="en-GB" sz="1600" b="1" spc="20" dirty="0">
                  <a:solidFill>
                    <a:srgbClr val="0B4099"/>
                  </a:solidFill>
                  <a:latin typeface="Verdana"/>
                  <a:cs typeface="Verdana"/>
                </a:rPr>
                <a:t> METHODS</a:t>
              </a:r>
              <a:endParaRPr sz="1600" dirty="0">
                <a:latin typeface="Verdana"/>
                <a:cs typeface="Verdana"/>
              </a:endParaRPr>
            </a:p>
          </p:txBody>
        </p:sp>
        <p:pic>
          <p:nvPicPr>
            <p:cNvPr id="289" name="Picture 288" descr="A close up of a logo&#10;&#10;Description automatically generated">
              <a:extLst>
                <a:ext uri="{FF2B5EF4-FFF2-40B4-BE49-F238E27FC236}">
                  <a16:creationId xmlns:a16="http://schemas.microsoft.com/office/drawing/2014/main" id="{DB0E3D83-0493-41DC-81F9-11FC717C43CA}"/>
                </a:ext>
              </a:extLst>
            </p:cNvPr>
            <p:cNvPicPr>
              <a:picLocks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716" y="6879913"/>
              <a:ext cx="466344" cy="466344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26" name="Group 25"/>
          <p:cNvGrpSpPr/>
          <p:nvPr/>
        </p:nvGrpSpPr>
        <p:grpSpPr>
          <a:xfrm>
            <a:off x="566792" y="7624648"/>
            <a:ext cx="4989949" cy="1139405"/>
            <a:chOff x="490589" y="7535748"/>
            <a:chExt cx="4989949" cy="1013277"/>
          </a:xfrm>
        </p:grpSpPr>
        <p:sp>
          <p:nvSpPr>
            <p:cNvPr id="307" name="Rounded Rectangle 306"/>
            <p:cNvSpPr/>
            <p:nvPr/>
          </p:nvSpPr>
          <p:spPr>
            <a:xfrm>
              <a:off x="490589" y="7536511"/>
              <a:ext cx="1416822" cy="99679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Patients with advanced or metastatic </a:t>
              </a:r>
              <a:r>
                <a:rPr lang="en-US" sz="900" b="1" i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MET</a:t>
              </a:r>
              <a:r>
                <a:rPr lang="en-US" sz="9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ex14 skipping NSCLC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(by LBx and/or TBx</a:t>
              </a:r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</a:rPr>
                <a:t>)</a:t>
              </a:r>
            </a:p>
          </p:txBody>
        </p:sp>
        <p:sp>
          <p:nvSpPr>
            <p:cNvPr id="312" name="Rounded Rectangle 311"/>
            <p:cNvSpPr/>
            <p:nvPr/>
          </p:nvSpPr>
          <p:spPr>
            <a:xfrm>
              <a:off x="2437778" y="8092798"/>
              <a:ext cx="1453656" cy="456227"/>
            </a:xfrm>
            <a:prstGeom prst="roundRect">
              <a:avLst/>
            </a:prstGeom>
            <a:solidFill>
              <a:srgbClr val="5032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latin typeface="Verdana" panose="020B0604030504040204" pitchFamily="34" charset="0"/>
                  <a:ea typeface="Verdana" panose="020B0604030504040204" pitchFamily="34" charset="0"/>
                </a:rPr>
                <a:t>Cohort C</a:t>
              </a:r>
            </a:p>
            <a:p>
              <a:pPr algn="ctr"/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</a:rPr>
                <a:t>(confirmatory analysis)</a:t>
              </a:r>
            </a:p>
          </p:txBody>
        </p:sp>
        <p:grpSp>
          <p:nvGrpSpPr>
            <p:cNvPr id="321" name="Group 320"/>
            <p:cNvGrpSpPr/>
            <p:nvPr/>
          </p:nvGrpSpPr>
          <p:grpSpPr>
            <a:xfrm>
              <a:off x="1902299" y="7719316"/>
              <a:ext cx="484034" cy="631796"/>
              <a:chOff x="3456127" y="3093133"/>
              <a:chExt cx="972362" cy="1389427"/>
            </a:xfrm>
          </p:grpSpPr>
          <p:cxnSp>
            <p:nvCxnSpPr>
              <p:cNvPr id="334" name="Connector: Elbow 110">
                <a:extLst>
                  <a:ext uri="{FF2B5EF4-FFF2-40B4-BE49-F238E27FC236}">
                    <a16:creationId xmlns:a16="http://schemas.microsoft.com/office/drawing/2014/main" id="{08CC0A7F-C2AD-4947-9CAF-6F66430453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56127" y="3093133"/>
                <a:ext cx="972362" cy="663949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Connector: Elbow 112">
                <a:extLst>
                  <a:ext uri="{FF2B5EF4-FFF2-40B4-BE49-F238E27FC236}">
                    <a16:creationId xmlns:a16="http://schemas.microsoft.com/office/drawing/2014/main" id="{D0A0AF5C-A4BA-4882-880E-731277565E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56127" y="3757082"/>
                <a:ext cx="972362" cy="725478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2" name="Group 321"/>
            <p:cNvGrpSpPr/>
            <p:nvPr/>
          </p:nvGrpSpPr>
          <p:grpSpPr>
            <a:xfrm>
              <a:off x="3924625" y="7744410"/>
              <a:ext cx="447214" cy="639241"/>
              <a:chOff x="6556452" y="3093133"/>
              <a:chExt cx="740825" cy="1389427"/>
            </a:xfrm>
          </p:grpSpPr>
          <p:cxnSp>
            <p:nvCxnSpPr>
              <p:cNvPr id="332" name="Connector: Elbow 115">
                <a:extLst>
                  <a:ext uri="{FF2B5EF4-FFF2-40B4-BE49-F238E27FC236}">
                    <a16:creationId xmlns:a16="http://schemas.microsoft.com/office/drawing/2014/main" id="{222C74A4-F32B-465C-8BB4-36E66384C3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56452" y="3767823"/>
                <a:ext cx="740825" cy="714737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Connector: Elbow 116">
                <a:extLst>
                  <a:ext uri="{FF2B5EF4-FFF2-40B4-BE49-F238E27FC236}">
                    <a16:creationId xmlns:a16="http://schemas.microsoft.com/office/drawing/2014/main" id="{69163E9B-77A1-4E62-AAD6-0E95F3B6D6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56452" y="3093133"/>
                <a:ext cx="740825" cy="674690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8" name="Rounded Rectangle 327"/>
            <p:cNvSpPr/>
            <p:nvPr/>
          </p:nvSpPr>
          <p:spPr>
            <a:xfrm>
              <a:off x="4389608" y="7535748"/>
              <a:ext cx="1090930" cy="1013277"/>
            </a:xfrm>
            <a:prstGeom prst="roundRect">
              <a:avLst/>
            </a:prstGeom>
            <a:solidFill>
              <a:srgbClr val="EB4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Tepotinib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500 mg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(450 mg active moiety)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Oral QD</a:t>
              </a:r>
              <a:r>
                <a:rPr lang="en-US" sz="900" baseline="300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*</a:t>
              </a:r>
            </a:p>
          </p:txBody>
        </p:sp>
        <p:sp>
          <p:nvSpPr>
            <p:cNvPr id="329" name="Rounded Rectangle 328"/>
            <p:cNvSpPr/>
            <p:nvPr/>
          </p:nvSpPr>
          <p:spPr>
            <a:xfrm>
              <a:off x="2449893" y="7559572"/>
              <a:ext cx="1453656" cy="456227"/>
            </a:xfrm>
            <a:prstGeom prst="roundRect">
              <a:avLst/>
            </a:prstGeom>
            <a:solidFill>
              <a:srgbClr val="5032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latin typeface="Verdana" panose="020B0604030504040204" pitchFamily="34" charset="0"/>
                  <a:ea typeface="Verdana" panose="020B0604030504040204" pitchFamily="34" charset="0"/>
                </a:rPr>
                <a:t>Cohort A</a:t>
              </a:r>
            </a:p>
            <a:p>
              <a:pPr algn="ctr"/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</a:rPr>
                <a:t>(primary analysis)</a:t>
              </a:r>
            </a:p>
          </p:txBody>
        </p:sp>
      </p:grpSp>
      <p:sp>
        <p:nvSpPr>
          <p:cNvPr id="340" name="TextBox 339"/>
          <p:cNvSpPr txBox="1"/>
          <p:nvPr/>
        </p:nvSpPr>
        <p:spPr>
          <a:xfrm>
            <a:off x="476377" y="8810415"/>
            <a:ext cx="8119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*Treatment continues until disease progression, intolerable toxicity, or withdrawal of consent.</a:t>
            </a:r>
          </a:p>
          <a:p>
            <a:r>
              <a:rPr lang="en-US" sz="600" b="1" baseline="30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Efficacy was assessed in patients with more than 3 months’ follow-up, and safety was analyzed in all patients having received at least one dose of tepotinib by the data cut-off.</a:t>
            </a:r>
          </a:p>
        </p:txBody>
      </p:sp>
      <p:sp>
        <p:nvSpPr>
          <p:cNvPr id="341" name="Rectangle 340"/>
          <p:cNvSpPr/>
          <p:nvPr/>
        </p:nvSpPr>
        <p:spPr>
          <a:xfrm>
            <a:off x="555979" y="7226006"/>
            <a:ext cx="49725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065" marR="5080">
              <a:spcBef>
                <a:spcPts val="300"/>
              </a:spcBef>
              <a:tabLst>
                <a:tab pos="157480" algn="l"/>
              </a:tabLst>
            </a:pPr>
            <a:r>
              <a:rPr lang="en-GB" sz="10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 1. Study design, endpoints and eligibility criteria of VISION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9132" y="6818135"/>
            <a:ext cx="824826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6845" marR="5080" indent="-144780">
              <a:spcBef>
                <a:spcPts val="300"/>
              </a:spcBef>
              <a:buFontTx/>
              <a:buChar char="•"/>
              <a:tabLst>
                <a:tab pos="157480" algn="l"/>
              </a:tabLst>
            </a:pPr>
            <a:r>
              <a:rPr lang="en-US" sz="1000" dirty="0">
                <a:latin typeface="Verdana"/>
              </a:rPr>
              <a:t>VISION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(NCT02864992) is a single-arm, Phase II trial of tepotinib in patients with NSCLC harboring 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</a:rPr>
              <a:t>MET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ex14 skipping (Cohorts A and C)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80237" y="4780274"/>
            <a:ext cx="22368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5080" lvl="0">
              <a:spcBef>
                <a:spcPts val="300"/>
              </a:spcBef>
              <a:spcAft>
                <a:spcPts val="300"/>
              </a:spcAft>
              <a:tabLst>
                <a:tab pos="157480" algn="l"/>
              </a:tabLst>
              <a:defRPr/>
            </a:pPr>
            <a:r>
              <a:rPr lang="en-GB" sz="1000" b="1" kern="0" dirty="0">
                <a:latin typeface="Verdana" panose="020B0604030504040204" pitchFamily="34" charset="0"/>
                <a:ea typeface="Verdana" panose="020B0604030504040204" pitchFamily="34" charset="0"/>
              </a:rPr>
              <a:t>Table 3. Efficacy of tepotinib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65543" y="3188018"/>
            <a:ext cx="5232987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lvl="0">
              <a:spcBef>
                <a:spcPts val="300"/>
              </a:spcBef>
              <a:spcAft>
                <a:spcPts val="300"/>
              </a:spcAft>
              <a:tabLst>
                <a:tab pos="157480" algn="l"/>
              </a:tabLst>
              <a:defRPr/>
            </a:pPr>
            <a:r>
              <a:rPr lang="en-US" sz="1300" b="1" kern="0" dirty="0">
                <a:solidFill>
                  <a:srgbClr val="34007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Tepotinib demonstrated an overall robust clinical activity irrespective of therapy line</a:t>
            </a:r>
          </a:p>
          <a:p>
            <a:pPr marL="285750" marR="508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57480" algn="l"/>
              </a:tabLst>
              <a:defRPr/>
            </a:pPr>
            <a:r>
              <a:rPr lang="en-US" sz="1000" dirty="0">
                <a:latin typeface="Verdana"/>
              </a:rPr>
              <a:t>Overall, ORR was 49.1%, </a:t>
            </a:r>
            <a:r>
              <a:rPr lang="en-US" sz="1000" dirty="0" err="1">
                <a:latin typeface="Verdana"/>
              </a:rPr>
              <a:t>mDOR</a:t>
            </a:r>
            <a:r>
              <a:rPr lang="en-US" sz="1000" dirty="0">
                <a:latin typeface="Verdana"/>
              </a:rPr>
              <a:t> was 13.8 months and </a:t>
            </a:r>
            <a:r>
              <a:rPr lang="en-US" sz="1000" dirty="0" err="1">
                <a:latin typeface="Verdana"/>
              </a:rPr>
              <a:t>mPFS</a:t>
            </a:r>
            <a:r>
              <a:rPr lang="en-US" sz="1000" dirty="0">
                <a:latin typeface="Verdana"/>
              </a:rPr>
              <a:t> was 10.8 months</a:t>
            </a:r>
          </a:p>
          <a:p>
            <a:pPr marL="285750" marR="508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57480" algn="l"/>
              </a:tabLst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In treatment-naïve patients, ORR was 54.0%,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mDOR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was 32.7 months and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mPFS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was 10.4 months</a:t>
            </a:r>
          </a:p>
          <a:p>
            <a:pPr marL="285750" marR="508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57480" algn="l"/>
              </a:tabLst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In previously treated patients, ORR was 44.2%,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mDOR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was 11.1 months and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mPFS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was 11.0 months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8965543" y="3041294"/>
            <a:ext cx="435087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600" baseline="30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Smoking history was missing in ten patients; </a:t>
            </a:r>
            <a:r>
              <a:rPr lang="en-US" sz="600" baseline="30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Baseline brain metastases identified by IRC or investigator.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965544" y="322766"/>
            <a:ext cx="5287349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lvl="0">
              <a:spcBef>
                <a:spcPts val="300"/>
              </a:spcBef>
              <a:spcAft>
                <a:spcPts val="300"/>
              </a:spcAft>
              <a:tabLst>
                <a:tab pos="157480" algn="l"/>
              </a:tabLst>
              <a:defRPr/>
            </a:pPr>
            <a:r>
              <a:rPr lang="en-US" sz="1300" b="1" kern="0" dirty="0">
                <a:solidFill>
                  <a:srgbClr val="34007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VISION comprises a large population of elderly patients with </a:t>
            </a:r>
            <a:r>
              <a:rPr lang="en-US" sz="1300" b="1" i="1" kern="0" dirty="0">
                <a:solidFill>
                  <a:srgbClr val="34007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</a:t>
            </a:r>
            <a:r>
              <a:rPr lang="en-US" sz="1300" b="1" kern="0" dirty="0">
                <a:solidFill>
                  <a:srgbClr val="34007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ex14 skipping NSCLC </a:t>
            </a:r>
          </a:p>
          <a:p>
            <a:pPr marL="165100" lvl="0" indent="-1651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000" kern="0" dirty="0">
                <a:latin typeface="Verdana" panose="020B0604030504040204" pitchFamily="34" charset="0"/>
                <a:ea typeface="Verdana" panose="020B0604030504040204" pitchFamily="34" charset="0"/>
              </a:rPr>
              <a:t>Overall, most of the patients in Cohorts A and C that were assessed for efficacy (N=275) </a:t>
            </a:r>
            <a:r>
              <a:rPr lang="en-US" sz="1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were </a:t>
            </a:r>
            <a:r>
              <a:rPr lang="en-US" sz="1000" kern="0" dirty="0">
                <a:latin typeface="Verdana" panose="020B0604030504040204" pitchFamily="34" charset="0"/>
                <a:ea typeface="Verdana" panose="020B0604030504040204" pitchFamily="34" charset="0"/>
              </a:rPr>
              <a:t>elderly (median 72.4 years [range 41 to 94]), </a:t>
            </a:r>
            <a:r>
              <a:rPr lang="en-US" sz="1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about half were male, half had smoking history, and most had adenocarcinoma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8965543" y="1300011"/>
            <a:ext cx="25077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5080" lvl="0">
              <a:spcBef>
                <a:spcPts val="300"/>
              </a:spcBef>
              <a:spcAft>
                <a:spcPts val="300"/>
              </a:spcAft>
              <a:tabLst>
                <a:tab pos="157480" algn="l"/>
              </a:tabLst>
              <a:defRPr/>
            </a:pPr>
            <a:r>
              <a:rPr lang="en-GB" sz="10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Table 2. Baseline characteristics</a:t>
            </a:r>
          </a:p>
        </p:txBody>
      </p:sp>
      <p:sp>
        <p:nvSpPr>
          <p:cNvPr id="291" name="Rounded Rectangle 290"/>
          <p:cNvSpPr/>
          <p:nvPr/>
        </p:nvSpPr>
        <p:spPr>
          <a:xfrm>
            <a:off x="872452" y="9215666"/>
            <a:ext cx="2853865" cy="1762598"/>
          </a:xfrm>
          <a:prstGeom prst="roundRect">
            <a:avLst>
              <a:gd name="adj" fmla="val 9863"/>
            </a:avLst>
          </a:prstGeom>
          <a:solidFill>
            <a:srgbClr val="A9D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Key inclusion criteria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≥18 years of 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Histologically or cytologically confirmed NSCLC with </a:t>
            </a:r>
            <a:r>
              <a:rPr lang="en-US" sz="9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</a:t>
            </a:r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ex14 skipping detected by LBx and/or </a:t>
            </a:r>
            <a:r>
              <a:rPr lang="en-US" sz="9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TBx</a:t>
            </a:r>
            <a:endParaRPr lang="en-US" sz="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Measurable disease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ECOG performance status 0/1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Prior immunotherapy allowed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Patients with brain metastases</a:t>
            </a:r>
          </a:p>
          <a:p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– Asymptomatic</a:t>
            </a:r>
          </a:p>
          <a:p>
            <a:r>
              <a:rPr lang="en-US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– Symptomatic/stable</a:t>
            </a:r>
          </a:p>
          <a:p>
            <a:endParaRPr lang="en-US" sz="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6896" y="9172064"/>
            <a:ext cx="317840" cy="284892"/>
            <a:chOff x="483102" y="8848743"/>
            <a:chExt cx="317840" cy="292584"/>
          </a:xfrm>
        </p:grpSpPr>
        <p:sp>
          <p:nvSpPr>
            <p:cNvPr id="104" name="Oval 103"/>
            <p:cNvSpPr/>
            <p:nvPr/>
          </p:nvSpPr>
          <p:spPr>
            <a:xfrm>
              <a:off x="483102" y="8848743"/>
              <a:ext cx="317840" cy="292584"/>
            </a:xfrm>
            <a:prstGeom prst="ellipse">
              <a:avLst/>
            </a:prstGeom>
            <a:solidFill>
              <a:srgbClr val="548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Freeform 120"/>
            <p:cNvSpPr>
              <a:spLocks/>
            </p:cNvSpPr>
            <p:nvPr/>
          </p:nvSpPr>
          <p:spPr bwMode="auto">
            <a:xfrm>
              <a:off x="528712" y="8912484"/>
              <a:ext cx="238540" cy="187053"/>
            </a:xfrm>
            <a:custGeom>
              <a:avLst/>
              <a:gdLst>
                <a:gd name="T0" fmla="*/ 157 w 465"/>
                <a:gd name="T1" fmla="*/ 457 h 457"/>
                <a:gd name="T2" fmla="*/ 128 w 465"/>
                <a:gd name="T3" fmla="*/ 443 h 457"/>
                <a:gd name="T4" fmla="*/ 12 w 465"/>
                <a:gd name="T5" fmla="*/ 281 h 457"/>
                <a:gd name="T6" fmla="*/ 20 w 465"/>
                <a:gd name="T7" fmla="*/ 231 h 457"/>
                <a:gd name="T8" fmla="*/ 69 w 465"/>
                <a:gd name="T9" fmla="*/ 239 h 457"/>
                <a:gd name="T10" fmla="*/ 157 w 465"/>
                <a:gd name="T11" fmla="*/ 360 h 457"/>
                <a:gd name="T12" fmla="*/ 396 w 465"/>
                <a:gd name="T13" fmla="*/ 20 h 457"/>
                <a:gd name="T14" fmla="*/ 445 w 465"/>
                <a:gd name="T15" fmla="*/ 11 h 457"/>
                <a:gd name="T16" fmla="*/ 454 w 465"/>
                <a:gd name="T17" fmla="*/ 61 h 457"/>
                <a:gd name="T18" fmla="*/ 186 w 465"/>
                <a:gd name="T19" fmla="*/ 442 h 457"/>
                <a:gd name="T20" fmla="*/ 157 w 465"/>
                <a:gd name="T21" fmla="*/ 457 h 457"/>
                <a:gd name="T22" fmla="*/ 157 w 465"/>
                <a:gd name="T23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5" h="457">
                  <a:moveTo>
                    <a:pt x="157" y="457"/>
                  </a:moveTo>
                  <a:cubicBezTo>
                    <a:pt x="145" y="457"/>
                    <a:pt x="135" y="452"/>
                    <a:pt x="128" y="443"/>
                  </a:cubicBezTo>
                  <a:cubicBezTo>
                    <a:pt x="12" y="281"/>
                    <a:pt x="12" y="281"/>
                    <a:pt x="12" y="281"/>
                  </a:cubicBezTo>
                  <a:cubicBezTo>
                    <a:pt x="0" y="265"/>
                    <a:pt x="4" y="243"/>
                    <a:pt x="20" y="231"/>
                  </a:cubicBezTo>
                  <a:cubicBezTo>
                    <a:pt x="36" y="220"/>
                    <a:pt x="58" y="223"/>
                    <a:pt x="69" y="239"/>
                  </a:cubicBezTo>
                  <a:cubicBezTo>
                    <a:pt x="157" y="360"/>
                    <a:pt x="157" y="360"/>
                    <a:pt x="157" y="360"/>
                  </a:cubicBezTo>
                  <a:cubicBezTo>
                    <a:pt x="396" y="20"/>
                    <a:pt x="396" y="20"/>
                    <a:pt x="396" y="20"/>
                  </a:cubicBezTo>
                  <a:cubicBezTo>
                    <a:pt x="407" y="4"/>
                    <a:pt x="429" y="0"/>
                    <a:pt x="445" y="11"/>
                  </a:cubicBezTo>
                  <a:cubicBezTo>
                    <a:pt x="462" y="23"/>
                    <a:pt x="465" y="45"/>
                    <a:pt x="454" y="61"/>
                  </a:cubicBezTo>
                  <a:cubicBezTo>
                    <a:pt x="186" y="442"/>
                    <a:pt x="186" y="442"/>
                    <a:pt x="186" y="442"/>
                  </a:cubicBezTo>
                  <a:cubicBezTo>
                    <a:pt x="180" y="452"/>
                    <a:pt x="169" y="457"/>
                    <a:pt x="157" y="457"/>
                  </a:cubicBezTo>
                  <a:cubicBezTo>
                    <a:pt x="157" y="457"/>
                    <a:pt x="157" y="457"/>
                    <a:pt x="157" y="4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966220" y="9187265"/>
            <a:ext cx="4203262" cy="1791399"/>
            <a:chOff x="3966220" y="9093473"/>
            <a:chExt cx="4203262" cy="1839763"/>
          </a:xfrm>
        </p:grpSpPr>
        <p:grpSp>
          <p:nvGrpSpPr>
            <p:cNvPr id="20" name="Group 19"/>
            <p:cNvGrpSpPr/>
            <p:nvPr/>
          </p:nvGrpSpPr>
          <p:grpSpPr>
            <a:xfrm>
              <a:off x="4170623" y="9123051"/>
              <a:ext cx="3998859" cy="1810185"/>
              <a:chOff x="4029761" y="8824676"/>
              <a:chExt cx="2845903" cy="2142292"/>
            </a:xfrm>
          </p:grpSpPr>
          <p:sp>
            <p:nvSpPr>
              <p:cNvPr id="292" name="Rounded Rectangle 291"/>
              <p:cNvSpPr/>
              <p:nvPr/>
            </p:nvSpPr>
            <p:spPr>
              <a:xfrm>
                <a:off x="4029761" y="8824676"/>
                <a:ext cx="2845903" cy="2142292"/>
              </a:xfrm>
              <a:prstGeom prst="roundRect">
                <a:avLst>
                  <a:gd name="adj" fmla="val 8487"/>
                </a:avLst>
              </a:prstGeom>
              <a:solidFill>
                <a:srgbClr val="DAD0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b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Key exclusion criteria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Tumors harboring </a:t>
                </a:r>
                <a:r>
                  <a:rPr lang="en-US" sz="900" i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EGFR</a:t>
                </a:r>
                <a:r>
                  <a:rPr lang="en-US" sz="9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mutations or </a:t>
                </a:r>
                <a:r>
                  <a:rPr lang="en-US" sz="900" i="1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ALK</a:t>
                </a:r>
                <a:r>
                  <a:rPr lang="en-US" sz="9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rearrangements	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&gt;2 lines of prior therapy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Prior use of MET inhibitors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Symptomatic brain metastases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r>
                  <a:rPr lang="en-US" sz="8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    </a:t>
                </a:r>
                <a:endParaRPr lang="en-US" sz="9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191543" y="9697021"/>
                <a:ext cx="2679398" cy="1200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Verdana" panose="020B0604030504040204" pitchFamily="34" charset="0"/>
                  <a:buChar char="–"/>
                </a:pPr>
                <a:r>
                  <a:rPr lang="en-US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Neurologically unstable</a:t>
                </a:r>
              </a:p>
              <a:p>
                <a:pPr marL="171450" indent="-171450">
                  <a:buFont typeface="Verdana" panose="020B0604030504040204" pitchFamily="34" charset="0"/>
                  <a:buChar char="–"/>
                </a:pPr>
                <a:r>
                  <a:rPr lang="en-US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Required an increase in steroid dose within 2 weeks</a:t>
                </a:r>
              </a:p>
              <a:p>
                <a:pPr marL="171450" indent="-171450">
                  <a:buFont typeface="Verdana" panose="020B0604030504040204" pitchFamily="34" charset="0"/>
                  <a:buChar char="–"/>
                </a:pPr>
                <a:r>
                  <a:rPr lang="en-US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Received prior stereotactic radiosurgery/gamma knife within 2 weeks</a:t>
                </a:r>
              </a:p>
              <a:p>
                <a:pPr marL="171450" indent="-171450">
                  <a:buFont typeface="Verdana" panose="020B0604030504040204" pitchFamily="34" charset="0"/>
                  <a:buChar char="–"/>
                </a:pPr>
                <a:r>
                  <a:rPr lang="en-US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Received other prior treatment for brain metastases within 4 weeks</a:t>
                </a:r>
              </a:p>
              <a:p>
                <a:pPr marL="171450" indent="-171450">
                  <a:buFont typeface="Verdana" panose="020B0604030504040204" pitchFamily="34" charset="0"/>
                  <a:buChar char="–"/>
                </a:pPr>
                <a:r>
                  <a:rPr lang="en-US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Leptomeningeal disease</a:t>
                </a:r>
              </a:p>
            </p:txBody>
          </p:sp>
        </p:grpSp>
        <p:sp>
          <p:nvSpPr>
            <p:cNvPr id="106" name="Oval 105"/>
            <p:cNvSpPr/>
            <p:nvPr/>
          </p:nvSpPr>
          <p:spPr>
            <a:xfrm>
              <a:off x="3966220" y="9093473"/>
              <a:ext cx="317840" cy="29258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X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34408" y="7503686"/>
            <a:ext cx="2993073" cy="1359665"/>
            <a:chOff x="6326884" y="7189360"/>
            <a:chExt cx="2260030" cy="1359665"/>
          </a:xfrm>
        </p:grpSpPr>
        <p:grpSp>
          <p:nvGrpSpPr>
            <p:cNvPr id="12" name="Group 11"/>
            <p:cNvGrpSpPr/>
            <p:nvPr/>
          </p:nvGrpSpPr>
          <p:grpSpPr>
            <a:xfrm>
              <a:off x="6326884" y="7509732"/>
              <a:ext cx="2259506" cy="1039293"/>
              <a:chOff x="594702" y="9216614"/>
              <a:chExt cx="3885228" cy="1011954"/>
            </a:xfrm>
          </p:grpSpPr>
          <p:sp>
            <p:nvSpPr>
              <p:cNvPr id="294" name="Freeform 293"/>
              <p:cNvSpPr/>
              <p:nvPr/>
            </p:nvSpPr>
            <p:spPr>
              <a:xfrm>
                <a:off x="2082796" y="9244902"/>
                <a:ext cx="2397134" cy="419783"/>
              </a:xfrm>
              <a:custGeom>
                <a:avLst/>
                <a:gdLst>
                  <a:gd name="connsiteX0" fmla="*/ 66652 w 399903"/>
                  <a:gd name="connsiteY0" fmla="*/ 0 h 2676211"/>
                  <a:gd name="connsiteX1" fmla="*/ 333251 w 399903"/>
                  <a:gd name="connsiteY1" fmla="*/ 0 h 2676211"/>
                  <a:gd name="connsiteX2" fmla="*/ 399903 w 399903"/>
                  <a:gd name="connsiteY2" fmla="*/ 66652 h 2676211"/>
                  <a:gd name="connsiteX3" fmla="*/ 399903 w 399903"/>
                  <a:gd name="connsiteY3" fmla="*/ 2676211 h 2676211"/>
                  <a:gd name="connsiteX4" fmla="*/ 399903 w 399903"/>
                  <a:gd name="connsiteY4" fmla="*/ 2676211 h 2676211"/>
                  <a:gd name="connsiteX5" fmla="*/ 0 w 399903"/>
                  <a:gd name="connsiteY5" fmla="*/ 2676211 h 2676211"/>
                  <a:gd name="connsiteX6" fmla="*/ 0 w 399903"/>
                  <a:gd name="connsiteY6" fmla="*/ 2676211 h 2676211"/>
                  <a:gd name="connsiteX7" fmla="*/ 0 w 399903"/>
                  <a:gd name="connsiteY7" fmla="*/ 66652 h 2676211"/>
                  <a:gd name="connsiteX8" fmla="*/ 66652 w 399903"/>
                  <a:gd name="connsiteY8" fmla="*/ 0 h 2676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9903" h="2676211">
                    <a:moveTo>
                      <a:pt x="399903" y="446047"/>
                    </a:moveTo>
                    <a:lnTo>
                      <a:pt x="399903" y="2230164"/>
                    </a:lnTo>
                    <a:cubicBezTo>
                      <a:pt x="399903" y="2476508"/>
                      <a:pt x="395444" y="2676208"/>
                      <a:pt x="389943" y="2676208"/>
                    </a:cubicBezTo>
                    <a:lnTo>
                      <a:pt x="0" y="2676208"/>
                    </a:lnTo>
                    <a:lnTo>
                      <a:pt x="0" y="2676208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89943" y="3"/>
                    </a:lnTo>
                    <a:cubicBezTo>
                      <a:pt x="395444" y="3"/>
                      <a:pt x="399903" y="199703"/>
                      <a:pt x="399903" y="446047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572" rIns="57622" bIns="38572" numCol="1" spcCol="1270" anchor="ctr" anchorCtr="0">
                <a:noAutofit/>
              </a:bodyPr>
              <a:lstStyle/>
              <a:p>
                <a:pPr marL="112713" lvl="1" indent="-112713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GB" sz="900" kern="12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Objective response by IRC according to RECIST v1.1 criteria</a:t>
                </a:r>
                <a:endParaRPr lang="en-US" sz="900" kern="1200" dirty="0"/>
              </a:p>
            </p:txBody>
          </p:sp>
          <p:sp>
            <p:nvSpPr>
              <p:cNvPr id="295" name="Freeform 294"/>
              <p:cNvSpPr/>
              <p:nvPr/>
            </p:nvSpPr>
            <p:spPr>
              <a:xfrm>
                <a:off x="594702" y="9216614"/>
                <a:ext cx="1502871" cy="480140"/>
              </a:xfrm>
              <a:custGeom>
                <a:avLst/>
                <a:gdLst>
                  <a:gd name="connsiteX0" fmla="*/ 0 w 1505368"/>
                  <a:gd name="connsiteY0" fmla="*/ 83315 h 499879"/>
                  <a:gd name="connsiteX1" fmla="*/ 83315 w 1505368"/>
                  <a:gd name="connsiteY1" fmla="*/ 0 h 499879"/>
                  <a:gd name="connsiteX2" fmla="*/ 1422053 w 1505368"/>
                  <a:gd name="connsiteY2" fmla="*/ 0 h 499879"/>
                  <a:gd name="connsiteX3" fmla="*/ 1505368 w 1505368"/>
                  <a:gd name="connsiteY3" fmla="*/ 83315 h 499879"/>
                  <a:gd name="connsiteX4" fmla="*/ 1505368 w 1505368"/>
                  <a:gd name="connsiteY4" fmla="*/ 416564 h 499879"/>
                  <a:gd name="connsiteX5" fmla="*/ 1422053 w 1505368"/>
                  <a:gd name="connsiteY5" fmla="*/ 499879 h 499879"/>
                  <a:gd name="connsiteX6" fmla="*/ 83315 w 1505368"/>
                  <a:gd name="connsiteY6" fmla="*/ 499879 h 499879"/>
                  <a:gd name="connsiteX7" fmla="*/ 0 w 1505368"/>
                  <a:gd name="connsiteY7" fmla="*/ 416564 h 499879"/>
                  <a:gd name="connsiteX8" fmla="*/ 0 w 1505368"/>
                  <a:gd name="connsiteY8" fmla="*/ 83315 h 499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5368" h="499879">
                    <a:moveTo>
                      <a:pt x="0" y="83315"/>
                    </a:moveTo>
                    <a:cubicBezTo>
                      <a:pt x="0" y="37301"/>
                      <a:pt x="37301" y="0"/>
                      <a:pt x="83315" y="0"/>
                    </a:cubicBezTo>
                    <a:lnTo>
                      <a:pt x="1422053" y="0"/>
                    </a:lnTo>
                    <a:cubicBezTo>
                      <a:pt x="1468067" y="0"/>
                      <a:pt x="1505368" y="37301"/>
                      <a:pt x="1505368" y="83315"/>
                    </a:cubicBezTo>
                    <a:lnTo>
                      <a:pt x="1505368" y="416564"/>
                    </a:lnTo>
                    <a:cubicBezTo>
                      <a:pt x="1505368" y="462578"/>
                      <a:pt x="1468067" y="499879"/>
                      <a:pt x="1422053" y="499879"/>
                    </a:cubicBezTo>
                    <a:lnTo>
                      <a:pt x="83315" y="499879"/>
                    </a:lnTo>
                    <a:cubicBezTo>
                      <a:pt x="37301" y="499879"/>
                      <a:pt x="0" y="462578"/>
                      <a:pt x="0" y="416564"/>
                    </a:cubicBezTo>
                    <a:lnTo>
                      <a:pt x="0" y="83315"/>
                    </a:lnTo>
                    <a:close/>
                  </a:path>
                </a:pathLst>
              </a:custGeom>
              <a:solidFill>
                <a:srgbClr val="A9D08E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7742" tIns="51072" rIns="77742" bIns="51072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kern="12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Primary endpoint</a:t>
                </a:r>
              </a:p>
            </p:txBody>
          </p:sp>
          <p:sp>
            <p:nvSpPr>
              <p:cNvPr id="296" name="Freeform 295"/>
              <p:cNvSpPr/>
              <p:nvPr/>
            </p:nvSpPr>
            <p:spPr>
              <a:xfrm>
                <a:off x="2082796" y="9743176"/>
                <a:ext cx="2387113" cy="474261"/>
              </a:xfrm>
              <a:custGeom>
                <a:avLst/>
                <a:gdLst>
                  <a:gd name="connsiteX0" fmla="*/ 66652 w 399903"/>
                  <a:gd name="connsiteY0" fmla="*/ 0 h 2676211"/>
                  <a:gd name="connsiteX1" fmla="*/ 333251 w 399903"/>
                  <a:gd name="connsiteY1" fmla="*/ 0 h 2676211"/>
                  <a:gd name="connsiteX2" fmla="*/ 399903 w 399903"/>
                  <a:gd name="connsiteY2" fmla="*/ 66652 h 2676211"/>
                  <a:gd name="connsiteX3" fmla="*/ 399903 w 399903"/>
                  <a:gd name="connsiteY3" fmla="*/ 2676211 h 2676211"/>
                  <a:gd name="connsiteX4" fmla="*/ 399903 w 399903"/>
                  <a:gd name="connsiteY4" fmla="*/ 2676211 h 2676211"/>
                  <a:gd name="connsiteX5" fmla="*/ 0 w 399903"/>
                  <a:gd name="connsiteY5" fmla="*/ 2676211 h 2676211"/>
                  <a:gd name="connsiteX6" fmla="*/ 0 w 399903"/>
                  <a:gd name="connsiteY6" fmla="*/ 2676211 h 2676211"/>
                  <a:gd name="connsiteX7" fmla="*/ 0 w 399903"/>
                  <a:gd name="connsiteY7" fmla="*/ 66652 h 2676211"/>
                  <a:gd name="connsiteX8" fmla="*/ 66652 w 399903"/>
                  <a:gd name="connsiteY8" fmla="*/ 0 h 2676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9903" h="2676211">
                    <a:moveTo>
                      <a:pt x="399903" y="446047"/>
                    </a:moveTo>
                    <a:lnTo>
                      <a:pt x="399903" y="2230164"/>
                    </a:lnTo>
                    <a:cubicBezTo>
                      <a:pt x="399903" y="2476508"/>
                      <a:pt x="395444" y="2676208"/>
                      <a:pt x="389943" y="2676208"/>
                    </a:cubicBezTo>
                    <a:lnTo>
                      <a:pt x="0" y="2676208"/>
                    </a:lnTo>
                    <a:lnTo>
                      <a:pt x="0" y="2676208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89943" y="3"/>
                    </a:lnTo>
                    <a:cubicBezTo>
                      <a:pt x="395444" y="3"/>
                      <a:pt x="399903" y="199703"/>
                      <a:pt x="399903" y="446047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8100" tIns="38572" rIns="57622" bIns="38572" numCol="1" spcCol="1270" anchor="ctr" anchorCtr="0">
                <a:noAutofit/>
              </a:bodyPr>
              <a:lstStyle/>
              <a:p>
                <a:pPr marL="57150" lvl="1" indent="-57150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DOR, PFS, OS</a:t>
                </a:r>
              </a:p>
              <a:p>
                <a:pPr marL="112713" lvl="1" indent="-112713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9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Safety (AEs were assessed    using NCI-CTCAE v4.03)</a:t>
                </a:r>
              </a:p>
            </p:txBody>
          </p:sp>
          <p:sp>
            <p:nvSpPr>
              <p:cNvPr id="297" name="Freeform 296"/>
              <p:cNvSpPr/>
              <p:nvPr/>
            </p:nvSpPr>
            <p:spPr>
              <a:xfrm>
                <a:off x="594702" y="9695022"/>
                <a:ext cx="1502871" cy="533546"/>
              </a:xfrm>
              <a:custGeom>
                <a:avLst/>
                <a:gdLst>
                  <a:gd name="connsiteX0" fmla="*/ 0 w 1505368"/>
                  <a:gd name="connsiteY0" fmla="*/ 83315 h 499879"/>
                  <a:gd name="connsiteX1" fmla="*/ 83315 w 1505368"/>
                  <a:gd name="connsiteY1" fmla="*/ 0 h 499879"/>
                  <a:gd name="connsiteX2" fmla="*/ 1422053 w 1505368"/>
                  <a:gd name="connsiteY2" fmla="*/ 0 h 499879"/>
                  <a:gd name="connsiteX3" fmla="*/ 1505368 w 1505368"/>
                  <a:gd name="connsiteY3" fmla="*/ 83315 h 499879"/>
                  <a:gd name="connsiteX4" fmla="*/ 1505368 w 1505368"/>
                  <a:gd name="connsiteY4" fmla="*/ 416564 h 499879"/>
                  <a:gd name="connsiteX5" fmla="*/ 1422053 w 1505368"/>
                  <a:gd name="connsiteY5" fmla="*/ 499879 h 499879"/>
                  <a:gd name="connsiteX6" fmla="*/ 83315 w 1505368"/>
                  <a:gd name="connsiteY6" fmla="*/ 499879 h 499879"/>
                  <a:gd name="connsiteX7" fmla="*/ 0 w 1505368"/>
                  <a:gd name="connsiteY7" fmla="*/ 416564 h 499879"/>
                  <a:gd name="connsiteX8" fmla="*/ 0 w 1505368"/>
                  <a:gd name="connsiteY8" fmla="*/ 83315 h 499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5368" h="499879">
                    <a:moveTo>
                      <a:pt x="0" y="83315"/>
                    </a:moveTo>
                    <a:cubicBezTo>
                      <a:pt x="0" y="37301"/>
                      <a:pt x="37301" y="0"/>
                      <a:pt x="83315" y="0"/>
                    </a:cubicBezTo>
                    <a:lnTo>
                      <a:pt x="1422053" y="0"/>
                    </a:lnTo>
                    <a:cubicBezTo>
                      <a:pt x="1468067" y="0"/>
                      <a:pt x="1505368" y="37301"/>
                      <a:pt x="1505368" y="83315"/>
                    </a:cubicBezTo>
                    <a:lnTo>
                      <a:pt x="1505368" y="416564"/>
                    </a:lnTo>
                    <a:cubicBezTo>
                      <a:pt x="1505368" y="462578"/>
                      <a:pt x="1468067" y="499879"/>
                      <a:pt x="1422053" y="499879"/>
                    </a:cubicBezTo>
                    <a:lnTo>
                      <a:pt x="83315" y="499879"/>
                    </a:lnTo>
                    <a:cubicBezTo>
                      <a:pt x="37301" y="499879"/>
                      <a:pt x="0" y="462578"/>
                      <a:pt x="0" y="416564"/>
                    </a:cubicBezTo>
                    <a:lnTo>
                      <a:pt x="0" y="83315"/>
                    </a:lnTo>
                    <a:close/>
                  </a:path>
                </a:pathLst>
              </a:custGeom>
              <a:solidFill>
                <a:srgbClr val="A9D08E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7742" tIns="51072" rIns="77742" bIns="51072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kern="1200" dirty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Key secondary endpoints</a:t>
                </a:r>
              </a:p>
            </p:txBody>
          </p:sp>
        </p:grpSp>
        <p:sp>
          <p:nvSpPr>
            <p:cNvPr id="109" name="Rounded Rectangle 108"/>
            <p:cNvSpPr/>
            <p:nvPr/>
          </p:nvSpPr>
          <p:spPr>
            <a:xfrm>
              <a:off x="6329974" y="7189360"/>
              <a:ext cx="2256940" cy="30558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US" sz="900" b="1" dirty="0">
                  <a:latin typeface="Verdana" panose="020B0604030504040204" pitchFamily="34" charset="0"/>
                  <a:ea typeface="Verdana" panose="020B0604030504040204" pitchFamily="34" charset="0"/>
                </a:rPr>
                <a:t>Endpoints</a:t>
              </a:r>
              <a:r>
                <a:rPr lang="en-US" sz="900" b="1" baseline="30000" dirty="0">
                  <a:latin typeface="Verdana" panose="020B0604030504040204" pitchFamily="34" charset="0"/>
                  <a:ea typeface="Verdana" panose="020B0604030504040204" pitchFamily="34" charset="0"/>
                </a:rPr>
                <a:t>†</a:t>
              </a:r>
              <a:r>
                <a:rPr lang="en-US" sz="900" b="1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b="1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(data cut off: Feb 2021)</a:t>
              </a:r>
            </a:p>
            <a:p>
              <a:pPr algn="ctr"/>
              <a:r>
                <a:rPr lang="en-US" sz="900" b="1" dirty="0"/>
                <a:t> </a:t>
              </a:r>
            </a:p>
          </p:txBody>
        </p:sp>
      </p:grp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9835"/>
              </p:ext>
            </p:extLst>
          </p:nvPr>
        </p:nvGraphicFramePr>
        <p:xfrm>
          <a:off x="9015711" y="1541894"/>
          <a:ext cx="5174830" cy="154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779">
                  <a:extLst>
                    <a:ext uri="{9D8B030D-6E8A-4147-A177-3AD203B41FA5}">
                      <a16:colId xmlns:a16="http://schemas.microsoft.com/office/drawing/2014/main" val="1103150339"/>
                    </a:ext>
                  </a:extLst>
                </a:gridCol>
                <a:gridCol w="552153">
                  <a:extLst>
                    <a:ext uri="{9D8B030D-6E8A-4147-A177-3AD203B41FA5}">
                      <a16:colId xmlns:a16="http://schemas.microsoft.com/office/drawing/2014/main" val="2771824253"/>
                    </a:ext>
                  </a:extLst>
                </a:gridCol>
                <a:gridCol w="1034966">
                  <a:extLst>
                    <a:ext uri="{9D8B030D-6E8A-4147-A177-3AD203B41FA5}">
                      <a16:colId xmlns:a16="http://schemas.microsoft.com/office/drawing/2014/main" val="1870643075"/>
                    </a:ext>
                  </a:extLst>
                </a:gridCol>
                <a:gridCol w="1034966">
                  <a:extLst>
                    <a:ext uri="{9D8B030D-6E8A-4147-A177-3AD203B41FA5}">
                      <a16:colId xmlns:a16="http://schemas.microsoft.com/office/drawing/2014/main" val="2036437548"/>
                    </a:ext>
                  </a:extLst>
                </a:gridCol>
                <a:gridCol w="1034966">
                  <a:extLst>
                    <a:ext uri="{9D8B030D-6E8A-4147-A177-3AD203B41FA5}">
                      <a16:colId xmlns:a16="http://schemas.microsoft.com/office/drawing/2014/main" val="3157736982"/>
                    </a:ext>
                  </a:extLst>
                </a:gridCol>
              </a:tblGrid>
              <a:tr h="428673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Baseline characteristics</a:t>
                      </a:r>
                      <a:endParaRPr lang="en-GB" sz="9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Overall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(N=275)</a:t>
                      </a:r>
                      <a:endParaRPr lang="en-US" sz="9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  <a:sym typeface="Gill San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Treatment naïve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(n=137)</a:t>
                      </a:r>
                    </a:p>
                  </a:txBody>
                  <a:tcPr marL="60960" marR="60960" marT="0" marB="0" anchor="ctr">
                    <a:solidFill>
                      <a:srgbClr val="0F69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Previously treated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(n=138)</a:t>
                      </a:r>
                    </a:p>
                  </a:txBody>
                  <a:tcPr marL="60960" marR="60960" marT="0" marB="0" anchor="ctr">
                    <a:solidFill>
                      <a:srgbClr val="A5CD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2973"/>
                  </a:ext>
                </a:extLst>
              </a:tr>
              <a:tr h="185643">
                <a:tc gridSpan="2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Median age,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years (range)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72.4 (41–94)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74.6 (47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–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94)</a:t>
                      </a:r>
                    </a:p>
                  </a:txBody>
                  <a:tcPr marL="60960" marR="60960" marT="0" marB="0" anchor="ctr">
                    <a:solidFill>
                      <a:srgbClr val="CCD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70.9 (41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–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89)</a:t>
                      </a:r>
                    </a:p>
                  </a:txBody>
                  <a:tcPr marL="60960" marR="60960" marT="0" marB="0" anchor="ctr">
                    <a:solidFill>
                      <a:srgbClr val="E1ED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393282"/>
                  </a:ext>
                </a:extLst>
              </a:tr>
              <a:tr h="185643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9pPr>
                    </a:lstStyle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Sex, %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Male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49.1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49.6</a:t>
                      </a:r>
                    </a:p>
                  </a:txBody>
                  <a:tcPr marL="60960" marR="60960" marT="0" marB="0" anchor="ctr"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48.6</a:t>
                      </a:r>
                    </a:p>
                  </a:txBody>
                  <a:tcPr marL="60960" marR="60960" marT="0" marB="0" anchor="ctr">
                    <a:solidFill>
                      <a:srgbClr val="F0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732865"/>
                  </a:ext>
                </a:extLst>
              </a:tr>
              <a:tr h="185643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9pPr>
                    </a:lstStyle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ECOG PS, %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0/1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27.6/72.0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29.9/69.3</a:t>
                      </a:r>
                    </a:p>
                  </a:txBody>
                  <a:tcPr marL="60960" marR="60960" marT="0" marB="0" anchor="ctr">
                    <a:solidFill>
                      <a:srgbClr val="CCD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25.4/74.6</a:t>
                      </a:r>
                    </a:p>
                  </a:txBody>
                  <a:tcPr marL="60960" marR="60960" marT="0" marB="0" anchor="ctr">
                    <a:solidFill>
                      <a:srgbClr val="E1ED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13388"/>
                  </a:ext>
                </a:extLst>
              </a:tr>
              <a:tr h="185643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Smoking history,</a:t>
                      </a:r>
                      <a:r>
                        <a:rPr lang="en-US" sz="900" kern="1200" baseline="30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</a:t>
                      </a: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%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46.5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53.3</a:t>
                      </a:r>
                    </a:p>
                  </a:txBody>
                  <a:tcPr marL="60960" marR="60960" marT="0" marB="0" anchor="ctr"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39.8</a:t>
                      </a:r>
                    </a:p>
                  </a:txBody>
                  <a:tcPr marL="60960" marR="60960" marT="0" marB="0" anchor="ctr">
                    <a:solidFill>
                      <a:srgbClr val="F0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588110"/>
                  </a:ext>
                </a:extLst>
              </a:tr>
              <a:tr h="185643">
                <a:tc gridSpan="2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Histology, adenocarcinoma, %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Gill Sans"/>
                        </a:rPr>
                        <a:t>80.0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79.6</a:t>
                      </a:r>
                    </a:p>
                  </a:txBody>
                  <a:tcPr marL="60960" marR="60960" marT="0" marB="0" anchor="ctr">
                    <a:solidFill>
                      <a:srgbClr val="CCD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80.4</a:t>
                      </a:r>
                    </a:p>
                  </a:txBody>
                  <a:tcPr marL="60960" marR="60960" marT="0" marB="0" anchor="ctr">
                    <a:solidFill>
                      <a:srgbClr val="E1ED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99724"/>
                  </a:ext>
                </a:extLst>
              </a:tr>
              <a:tr h="185643">
                <a:tc gridSpan="2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Brain metastasis,</a:t>
                      </a:r>
                      <a:r>
                        <a:rPr lang="en-US" sz="900" i="0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†</a:t>
                      </a:r>
                      <a:r>
                        <a:rPr lang="en-US" sz="900" i="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en-US" sz="9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23029" marB="23029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18.5</a:t>
                      </a: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17.5</a:t>
                      </a:r>
                    </a:p>
                  </a:txBody>
                  <a:tcPr marL="60960" marR="60960" marT="0" marB="0" anchor="ctr"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19.6</a:t>
                      </a:r>
                    </a:p>
                  </a:txBody>
                  <a:tcPr marL="60960" marR="60960" marT="0" marB="0" anchor="ctr">
                    <a:solidFill>
                      <a:srgbClr val="F0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579405"/>
                  </a:ext>
                </a:extLst>
              </a:tr>
            </a:tbl>
          </a:graphicData>
        </a:graphic>
      </p:graphicFrame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55309EA0-7CB2-4CCC-BE0C-1CB256920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41296"/>
              </p:ext>
            </p:extLst>
          </p:nvPr>
        </p:nvGraphicFramePr>
        <p:xfrm>
          <a:off x="12348091" y="7419465"/>
          <a:ext cx="1850439" cy="4377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06864">
                  <a:extLst>
                    <a:ext uri="{9D8B030D-6E8A-4147-A177-3AD203B41FA5}">
                      <a16:colId xmlns:a16="http://schemas.microsoft.com/office/drawing/2014/main" val="1760778319"/>
                    </a:ext>
                  </a:extLst>
                </a:gridCol>
                <a:gridCol w="1243575">
                  <a:extLst>
                    <a:ext uri="{9D8B030D-6E8A-4147-A177-3AD203B41FA5}">
                      <a16:colId xmlns:a16="http://schemas.microsoft.com/office/drawing/2014/main" val="1460435938"/>
                    </a:ext>
                  </a:extLst>
                </a:gridCol>
              </a:tblGrid>
              <a:tr h="147582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Events, n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baseline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mDOR</a:t>
                      </a:r>
                      <a:r>
                        <a:rPr lang="en-US" sz="800" u="none" strike="noStrike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months (95% CI)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027095"/>
                  </a:ext>
                </a:extLst>
              </a:tr>
              <a:tr h="147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800" b="0" i="0" u="none" strike="noStrike" dirty="0"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13.8 (9.9, 19.4)</a:t>
                      </a:r>
                      <a:endParaRPr lang="en-US" sz="800" b="0" i="0" u="none" strike="noStrike" kern="1200" dirty="0"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344918"/>
                  </a:ext>
                </a:extLst>
              </a:tr>
            </a:tbl>
          </a:graphicData>
        </a:graphic>
      </p:graphicFrame>
      <p:graphicFrame>
        <p:nvGraphicFramePr>
          <p:cNvPr id="242" name="Table 241">
            <a:extLst>
              <a:ext uri="{FF2B5EF4-FFF2-40B4-BE49-F238E27FC236}">
                <a16:creationId xmlns:a16="http://schemas.microsoft.com/office/drawing/2014/main" id="{8CC39876-F93C-41EC-9524-99B9C4619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24573"/>
              </p:ext>
            </p:extLst>
          </p:nvPr>
        </p:nvGraphicFramePr>
        <p:xfrm>
          <a:off x="12350914" y="9269947"/>
          <a:ext cx="1855456" cy="4377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08509">
                  <a:extLst>
                    <a:ext uri="{9D8B030D-6E8A-4147-A177-3AD203B41FA5}">
                      <a16:colId xmlns:a16="http://schemas.microsoft.com/office/drawing/2014/main" val="1760778319"/>
                    </a:ext>
                  </a:extLst>
                </a:gridCol>
                <a:gridCol w="1246947">
                  <a:extLst>
                    <a:ext uri="{9D8B030D-6E8A-4147-A177-3AD203B41FA5}">
                      <a16:colId xmlns:a16="http://schemas.microsoft.com/office/drawing/2014/main" val="1460435938"/>
                    </a:ext>
                  </a:extLst>
                </a:gridCol>
              </a:tblGrid>
              <a:tr h="115671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Events,</a:t>
                      </a:r>
                      <a:r>
                        <a:rPr lang="en-US" sz="800" u="none" strike="noStrike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mPFS</a:t>
                      </a:r>
                      <a:r>
                        <a:rPr lang="en-US" sz="800" u="none" strike="noStrike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months (95% CI)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027095"/>
                  </a:ext>
                </a:extLst>
              </a:tr>
              <a:tr h="7799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131</a:t>
                      </a:r>
                      <a:endParaRPr lang="en-US" sz="800" b="0" i="0" u="none" strike="noStrike" dirty="0"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10.8 (8.5, 12.4)</a:t>
                      </a:r>
                      <a:endParaRPr lang="en-US" sz="800" b="0" i="0" u="none" strike="noStrike" kern="1200" dirty="0"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31788"/>
                  </a:ext>
                </a:extLst>
              </a:tr>
            </a:tbl>
          </a:graphicData>
        </a:graphic>
      </p:graphicFrame>
      <p:sp>
        <p:nvSpPr>
          <p:cNvPr id="413" name="Rectangle 412"/>
          <p:cNvSpPr/>
          <p:nvPr/>
        </p:nvSpPr>
        <p:spPr>
          <a:xfrm>
            <a:off x="8980237" y="7106136"/>
            <a:ext cx="23650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5080" lvl="0">
              <a:spcBef>
                <a:spcPts val="300"/>
              </a:spcBef>
              <a:spcAft>
                <a:spcPts val="300"/>
              </a:spcAft>
              <a:tabLst>
                <a:tab pos="157480" algn="l"/>
              </a:tabLst>
              <a:defRPr/>
            </a:pPr>
            <a:r>
              <a:rPr lang="en-GB" sz="1000" b="1" kern="0" dirty="0">
                <a:latin typeface="Verdana" panose="020B0604030504040204" pitchFamily="34" charset="0"/>
                <a:ea typeface="Verdana" panose="020B0604030504040204" pitchFamily="34" charset="0"/>
              </a:rPr>
              <a:t>Figure 2. Overall DOR and PFS</a:t>
            </a: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DE391DAD-509D-4178-93BE-5281AB71E407}"/>
              </a:ext>
            </a:extLst>
          </p:cNvPr>
          <p:cNvSpPr/>
          <p:nvPr/>
        </p:nvSpPr>
        <p:spPr>
          <a:xfrm>
            <a:off x="14361215" y="1743444"/>
            <a:ext cx="55102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en-GB" sz="10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 3. </a:t>
            </a:r>
            <a:r>
              <a:rPr lang="en-US" sz="10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Intracranial response to tepotinib assessed by IRC per RANO-BM criteria</a:t>
            </a:r>
            <a:endParaRPr lang="en-GB" sz="1000" b="1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71477" y="322766"/>
            <a:ext cx="5551365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lvl="0">
              <a:spcBef>
                <a:spcPts val="300"/>
              </a:spcBef>
              <a:spcAft>
                <a:spcPts val="300"/>
              </a:spcAft>
              <a:tabLst>
                <a:tab pos="157480" algn="l"/>
              </a:tabLst>
              <a:defRPr/>
            </a:pPr>
            <a:r>
              <a:rPr lang="en-US" sz="1300" b="1" dirty="0">
                <a:solidFill>
                  <a:srgbClr val="34007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Intracranial activity (ad hoc retrospective analysis using RANO-BM criteria) of tepotinib was observed in </a:t>
            </a:r>
            <a:r>
              <a:rPr lang="en-US" sz="1300" b="1" kern="0" dirty="0">
                <a:solidFill>
                  <a:srgbClr val="34007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patients with BM at baseline</a:t>
            </a:r>
          </a:p>
          <a:p>
            <a:pPr marL="171450" marR="508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57480" algn="l"/>
              </a:tabLst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Of 23 patients in Cohort A enrolled with BM at baseline, 15 were evaluable by RANO-BM </a:t>
            </a:r>
            <a:endParaRPr lang="en-US" sz="1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marR="508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57480" algn="l"/>
              </a:tabLst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Five of seven patients had an intracranial response, and 13 of 15 achieved intracranial disease control</a:t>
            </a:r>
          </a:p>
        </p:txBody>
      </p:sp>
      <p:graphicFrame>
        <p:nvGraphicFramePr>
          <p:cNvPr id="411" name="Table 4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57634"/>
              </p:ext>
            </p:extLst>
          </p:nvPr>
        </p:nvGraphicFramePr>
        <p:xfrm>
          <a:off x="9026626" y="5011468"/>
          <a:ext cx="5163915" cy="2075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726">
                  <a:extLst>
                    <a:ext uri="{9D8B030D-6E8A-4147-A177-3AD203B41FA5}">
                      <a16:colId xmlns:a16="http://schemas.microsoft.com/office/drawing/2014/main" val="3302600939"/>
                    </a:ext>
                  </a:extLst>
                </a:gridCol>
                <a:gridCol w="1287128">
                  <a:extLst>
                    <a:ext uri="{9D8B030D-6E8A-4147-A177-3AD203B41FA5}">
                      <a16:colId xmlns:a16="http://schemas.microsoft.com/office/drawing/2014/main" val="308306678"/>
                    </a:ext>
                  </a:extLst>
                </a:gridCol>
                <a:gridCol w="1214613">
                  <a:extLst>
                    <a:ext uri="{9D8B030D-6E8A-4147-A177-3AD203B41FA5}">
                      <a16:colId xmlns:a16="http://schemas.microsoft.com/office/drawing/2014/main" val="915740864"/>
                    </a:ext>
                  </a:extLst>
                </a:gridCol>
                <a:gridCol w="1191448">
                  <a:extLst>
                    <a:ext uri="{9D8B030D-6E8A-4147-A177-3AD203B41FA5}">
                      <a16:colId xmlns:a16="http://schemas.microsoft.com/office/drawing/2014/main" val="1043783429"/>
                    </a:ext>
                  </a:extLst>
                </a:gridCol>
              </a:tblGrid>
              <a:tr h="47493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Efficacy</a:t>
                      </a:r>
                    </a:p>
                    <a:p>
                      <a:pPr algn="l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(IRC)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Overall</a:t>
                      </a: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(N=275)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Treatment naïve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(n=137)</a:t>
                      </a:r>
                    </a:p>
                  </a:txBody>
                  <a:tcPr marL="60960" marR="60960" marT="0" marB="0" anchor="ctr">
                    <a:solidFill>
                      <a:srgbClr val="0F69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Previously treated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sym typeface="Gill Sans"/>
                        </a:rPr>
                        <a:t>(n=138)</a:t>
                      </a:r>
                    </a:p>
                  </a:txBody>
                  <a:tcPr marL="60960" marR="60960" marT="0" marB="0" anchor="ctr">
                    <a:solidFill>
                      <a:srgbClr val="A5CD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20187"/>
                  </a:ext>
                </a:extLst>
              </a:tr>
              <a:tr h="22298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ORR, %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49.1</a:t>
                      </a: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(43.0, 55.2)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54.0 (45.3, 62.6)</a:t>
                      </a:r>
                    </a:p>
                  </a:txBody>
                  <a:tcPr>
                    <a:solidFill>
                      <a:srgbClr val="CCD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44.2 (35.8, 52.9)</a:t>
                      </a:r>
                    </a:p>
                  </a:txBody>
                  <a:tcPr>
                    <a:solidFill>
                      <a:srgbClr val="E1ED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14653"/>
                  </a:ext>
                </a:extLst>
              </a:tr>
              <a:tr h="5574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BOR,</a:t>
                      </a: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 (%)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CR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PR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SD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PD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NE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135 (49.1)</a:t>
                      </a: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 (25.8)</a:t>
                      </a: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 (12.4)</a:t>
                      </a: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 (12.7)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74 (54.0)</a:t>
                      </a:r>
                    </a:p>
                    <a:p>
                      <a:pPr algn="ctr"/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 (20.4)</a:t>
                      </a:r>
                    </a:p>
                    <a:p>
                      <a:pPr algn="ctr"/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(11.7)</a:t>
                      </a:r>
                    </a:p>
                    <a:p>
                      <a:pPr algn="ctr"/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 (13.9)</a:t>
                      </a:r>
                    </a:p>
                  </a:txBody>
                  <a:tcP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61 (44.2)</a:t>
                      </a:r>
                    </a:p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 (31.2)</a:t>
                      </a:r>
                    </a:p>
                    <a:p>
                      <a:pPr algn="ctr"/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 (13.0)</a:t>
                      </a:r>
                    </a:p>
                    <a:p>
                      <a:pPr algn="ctr"/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(11.6)</a:t>
                      </a: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F0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935388"/>
                  </a:ext>
                </a:extLst>
              </a:tr>
              <a:tr h="22298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mDOR, </a:t>
                      </a:r>
                      <a:r>
                        <a:rPr lang="en-US" sz="9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mos</a:t>
                      </a:r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13.8  (9.9, 19.4)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32.7 (9.0, ne)</a:t>
                      </a:r>
                    </a:p>
                  </a:txBody>
                  <a:tcPr>
                    <a:solidFill>
                      <a:srgbClr val="CCD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11.1 (8.4, 18.5)</a:t>
                      </a:r>
                    </a:p>
                  </a:txBody>
                  <a:tcPr>
                    <a:solidFill>
                      <a:srgbClr val="E1ED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477743"/>
                  </a:ext>
                </a:extLst>
              </a:tr>
              <a:tr h="222986">
                <a:tc>
                  <a:txBody>
                    <a:bodyPr/>
                    <a:lstStyle/>
                    <a:p>
                      <a:pPr algn="l"/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mPFS, </a:t>
                      </a:r>
                      <a:r>
                        <a:rPr lang="en-US" sz="9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mos</a:t>
                      </a: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10.8</a:t>
                      </a:r>
                      <a:r>
                        <a:rPr lang="en-US" sz="9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(8.5, 12.4)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10.4 (8.4, 15.3)</a:t>
                      </a:r>
                    </a:p>
                  </a:txBody>
                  <a:tcP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11.0 (8.2, 12.7)</a:t>
                      </a:r>
                    </a:p>
                  </a:txBody>
                  <a:tcPr>
                    <a:solidFill>
                      <a:srgbClr val="F0F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23799"/>
                  </a:ext>
                </a:extLst>
              </a:tr>
            </a:tbl>
          </a:graphicData>
        </a:graphic>
      </p:graphicFrame>
      <p:sp>
        <p:nvSpPr>
          <p:cNvPr id="415" name="Rounded Rectangle 414"/>
          <p:cNvSpPr/>
          <p:nvPr/>
        </p:nvSpPr>
        <p:spPr>
          <a:xfrm>
            <a:off x="17483006" y="2106106"/>
            <a:ext cx="2183833" cy="4117257"/>
          </a:xfrm>
          <a:prstGeom prst="roundRect">
            <a:avLst>
              <a:gd name="adj" fmla="val 3346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Non-measurable/non-target </a:t>
            </a:r>
          </a:p>
          <a:p>
            <a:pPr algn="ctr"/>
            <a:r>
              <a:rPr lang="en-GB" sz="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brain lesions only</a:t>
            </a:r>
            <a:endParaRPr lang="en-US" sz="9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20" name="Rounded Rectangle 419"/>
          <p:cNvSpPr/>
          <p:nvPr/>
        </p:nvSpPr>
        <p:spPr>
          <a:xfrm>
            <a:off x="15628807" y="2106106"/>
            <a:ext cx="1845264" cy="4117257"/>
          </a:xfrm>
          <a:prstGeom prst="roundRect">
            <a:avLst>
              <a:gd name="adj" fmla="val 3346"/>
            </a:avLst>
          </a:prstGeom>
          <a:solidFill>
            <a:srgbClr val="C4E2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Measurable/target </a:t>
            </a:r>
          </a:p>
          <a:p>
            <a:pPr algn="ctr"/>
            <a:r>
              <a:rPr lang="en-GB" sz="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brain lesions</a:t>
            </a:r>
          </a:p>
        </p:txBody>
      </p:sp>
      <p:graphicFrame>
        <p:nvGraphicFramePr>
          <p:cNvPr id="421" name="Chart 4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349615"/>
              </p:ext>
            </p:extLst>
          </p:nvPr>
        </p:nvGraphicFramePr>
        <p:xfrm>
          <a:off x="15356873" y="2525593"/>
          <a:ext cx="4201732" cy="109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22" name="TextBox 421">
            <a:extLst>
              <a:ext uri="{FF2B5EF4-FFF2-40B4-BE49-F238E27FC236}">
                <a16:creationId xmlns:a16="http://schemas.microsoft.com/office/drawing/2014/main" id="{20BA1879-51C2-4FB4-919E-20A0CDE3B645}"/>
              </a:ext>
            </a:extLst>
          </p:cNvPr>
          <p:cNvSpPr txBox="1"/>
          <p:nvPr/>
        </p:nvSpPr>
        <p:spPr>
          <a:xfrm rot="16200000">
            <a:off x="14654990" y="2819482"/>
            <a:ext cx="102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Best change in </a:t>
            </a:r>
          </a:p>
          <a:p>
            <a:pPr algn="ctr"/>
            <a:r>
              <a:rPr lang="en-GB" sz="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sum of diameter for target lesions (%)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20BA1879-51C2-4FB4-919E-20A0CDE3B645}"/>
              </a:ext>
            </a:extLst>
          </p:cNvPr>
          <p:cNvSpPr txBox="1"/>
          <p:nvPr/>
        </p:nvSpPr>
        <p:spPr>
          <a:xfrm rot="16200000">
            <a:off x="14761413" y="4617142"/>
            <a:ext cx="91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Intracranial PFS per RANO-BM (months)</a:t>
            </a:r>
          </a:p>
        </p:txBody>
      </p:sp>
      <p:graphicFrame>
        <p:nvGraphicFramePr>
          <p:cNvPr id="457" name="Table 4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32494"/>
              </p:ext>
            </p:extLst>
          </p:nvPr>
        </p:nvGraphicFramePr>
        <p:xfrm>
          <a:off x="15645060" y="5297750"/>
          <a:ext cx="1814197" cy="797919"/>
        </p:xfrm>
        <a:graphic>
          <a:graphicData uri="http://schemas.openxmlformats.org/drawingml/2006/table">
            <a:tbl>
              <a:tblPr/>
              <a:tblGrid>
                <a:gridCol w="259171">
                  <a:extLst>
                    <a:ext uri="{9D8B030D-6E8A-4147-A177-3AD203B41FA5}">
                      <a16:colId xmlns:a16="http://schemas.microsoft.com/office/drawing/2014/main" val="854551400"/>
                    </a:ext>
                  </a:extLst>
                </a:gridCol>
                <a:gridCol w="259171">
                  <a:extLst>
                    <a:ext uri="{9D8B030D-6E8A-4147-A177-3AD203B41FA5}">
                      <a16:colId xmlns:a16="http://schemas.microsoft.com/office/drawing/2014/main" val="997274641"/>
                    </a:ext>
                  </a:extLst>
                </a:gridCol>
                <a:gridCol w="259171">
                  <a:extLst>
                    <a:ext uri="{9D8B030D-6E8A-4147-A177-3AD203B41FA5}">
                      <a16:colId xmlns:a16="http://schemas.microsoft.com/office/drawing/2014/main" val="4250898009"/>
                    </a:ext>
                  </a:extLst>
                </a:gridCol>
                <a:gridCol w="259171">
                  <a:extLst>
                    <a:ext uri="{9D8B030D-6E8A-4147-A177-3AD203B41FA5}">
                      <a16:colId xmlns:a16="http://schemas.microsoft.com/office/drawing/2014/main" val="3636787273"/>
                    </a:ext>
                  </a:extLst>
                </a:gridCol>
                <a:gridCol w="259171">
                  <a:extLst>
                    <a:ext uri="{9D8B030D-6E8A-4147-A177-3AD203B41FA5}">
                      <a16:colId xmlns:a16="http://schemas.microsoft.com/office/drawing/2014/main" val="96710557"/>
                    </a:ext>
                  </a:extLst>
                </a:gridCol>
                <a:gridCol w="259171">
                  <a:extLst>
                    <a:ext uri="{9D8B030D-6E8A-4147-A177-3AD203B41FA5}">
                      <a16:colId xmlns:a16="http://schemas.microsoft.com/office/drawing/2014/main" val="2539766056"/>
                    </a:ext>
                  </a:extLst>
                </a:gridCol>
                <a:gridCol w="259171">
                  <a:extLst>
                    <a:ext uri="{9D8B030D-6E8A-4147-A177-3AD203B41FA5}">
                      <a16:colId xmlns:a16="http://schemas.microsoft.com/office/drawing/2014/main" val="3461431236"/>
                    </a:ext>
                  </a:extLst>
                </a:gridCol>
              </a:tblGrid>
              <a:tr h="358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20/1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30/10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20/1, 22/1, 22/1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27/3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19/1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40/2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27/3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6840"/>
                  </a:ext>
                </a:extLst>
              </a:tr>
              <a:tr h="283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26.1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14.3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383557"/>
                  </a:ext>
                </a:extLst>
              </a:tr>
              <a:tr h="156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17.7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534575"/>
                  </a:ext>
                </a:extLst>
              </a:tr>
            </a:tbl>
          </a:graphicData>
        </a:graphic>
      </p:graphicFrame>
      <p:graphicFrame>
        <p:nvGraphicFramePr>
          <p:cNvPr id="458" name="Chart 4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379284"/>
              </p:ext>
            </p:extLst>
          </p:nvPr>
        </p:nvGraphicFramePr>
        <p:xfrm>
          <a:off x="15445091" y="4357386"/>
          <a:ext cx="4168923" cy="90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60" name="Table 4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9838"/>
              </p:ext>
            </p:extLst>
          </p:nvPr>
        </p:nvGraphicFramePr>
        <p:xfrm>
          <a:off x="17499984" y="5297750"/>
          <a:ext cx="2124456" cy="797919"/>
        </p:xfrm>
        <a:graphic>
          <a:graphicData uri="http://schemas.openxmlformats.org/drawingml/2006/table">
            <a:tbl>
              <a:tblPr/>
              <a:tblGrid>
                <a:gridCol w="265557">
                  <a:extLst>
                    <a:ext uri="{9D8B030D-6E8A-4147-A177-3AD203B41FA5}">
                      <a16:colId xmlns:a16="http://schemas.microsoft.com/office/drawing/2014/main" val="291736479"/>
                    </a:ext>
                  </a:extLst>
                </a:gridCol>
                <a:gridCol w="265557">
                  <a:extLst>
                    <a:ext uri="{9D8B030D-6E8A-4147-A177-3AD203B41FA5}">
                      <a16:colId xmlns:a16="http://schemas.microsoft.com/office/drawing/2014/main" val="1777943102"/>
                    </a:ext>
                  </a:extLst>
                </a:gridCol>
                <a:gridCol w="265557">
                  <a:extLst>
                    <a:ext uri="{9D8B030D-6E8A-4147-A177-3AD203B41FA5}">
                      <a16:colId xmlns:a16="http://schemas.microsoft.com/office/drawing/2014/main" val="1685162468"/>
                    </a:ext>
                  </a:extLst>
                </a:gridCol>
                <a:gridCol w="265557">
                  <a:extLst>
                    <a:ext uri="{9D8B030D-6E8A-4147-A177-3AD203B41FA5}">
                      <a16:colId xmlns:a16="http://schemas.microsoft.com/office/drawing/2014/main" val="908667360"/>
                    </a:ext>
                  </a:extLst>
                </a:gridCol>
                <a:gridCol w="265557">
                  <a:extLst>
                    <a:ext uri="{9D8B030D-6E8A-4147-A177-3AD203B41FA5}">
                      <a16:colId xmlns:a16="http://schemas.microsoft.com/office/drawing/2014/main" val="3389636583"/>
                    </a:ext>
                  </a:extLst>
                </a:gridCol>
                <a:gridCol w="265557">
                  <a:extLst>
                    <a:ext uri="{9D8B030D-6E8A-4147-A177-3AD203B41FA5}">
                      <a16:colId xmlns:a16="http://schemas.microsoft.com/office/drawing/2014/main" val="2632982213"/>
                    </a:ext>
                  </a:extLst>
                </a:gridCol>
                <a:gridCol w="265557">
                  <a:extLst>
                    <a:ext uri="{9D8B030D-6E8A-4147-A177-3AD203B41FA5}">
                      <a16:colId xmlns:a16="http://schemas.microsoft.com/office/drawing/2014/main" val="3862035045"/>
                    </a:ext>
                  </a:extLst>
                </a:gridCol>
                <a:gridCol w="265557">
                  <a:extLst>
                    <a:ext uri="{9D8B030D-6E8A-4147-A177-3AD203B41FA5}">
                      <a16:colId xmlns:a16="http://schemas.microsoft.com/office/drawing/2014/main" val="1917790091"/>
                    </a:ext>
                  </a:extLst>
                </a:gridCol>
              </a:tblGrid>
              <a:tr h="358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30/3, 20/1</a:t>
                      </a:r>
                      <a:r>
                        <a:rPr lang="en-US" sz="6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‡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22/1</a:t>
                      </a:r>
                      <a:r>
                        <a:rPr lang="en-US" sz="6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§</a:t>
                      </a:r>
                    </a:p>
                    <a:p>
                      <a:pPr algn="ctr" fontAlgn="ctr"/>
                      <a:endParaRPr lang="en-US" sz="6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30/10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20/1, 20/1, 20/1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27/3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214333"/>
                  </a:ext>
                </a:extLst>
              </a:tr>
              <a:tr h="283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16.4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34.4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465072"/>
                  </a:ext>
                </a:extLst>
              </a:tr>
              <a:tr h="156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19.3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79928"/>
                  </a:ext>
                </a:extLst>
              </a:tr>
            </a:tbl>
          </a:graphicData>
        </a:graphic>
      </p:graphicFrame>
      <p:graphicFrame>
        <p:nvGraphicFramePr>
          <p:cNvPr id="461" name="Table 4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4242"/>
              </p:ext>
            </p:extLst>
          </p:nvPr>
        </p:nvGraphicFramePr>
        <p:xfrm>
          <a:off x="14543354" y="2129005"/>
          <a:ext cx="817858" cy="423870"/>
        </p:xfrm>
        <a:graphic>
          <a:graphicData uri="http://schemas.openxmlformats.org/drawingml/2006/table">
            <a:tbl>
              <a:tblPr/>
              <a:tblGrid>
                <a:gridCol w="691441">
                  <a:extLst>
                    <a:ext uri="{9D8B030D-6E8A-4147-A177-3AD203B41FA5}">
                      <a16:colId xmlns:a16="http://schemas.microsoft.com/office/drawing/2014/main" val="1089157251"/>
                    </a:ext>
                  </a:extLst>
                </a:gridCol>
                <a:gridCol w="126417">
                  <a:extLst>
                    <a:ext uri="{9D8B030D-6E8A-4147-A177-3AD203B41FA5}">
                      <a16:colId xmlns:a16="http://schemas.microsoft.com/office/drawing/2014/main" val="2541672638"/>
                    </a:ext>
                  </a:extLst>
                </a:gridCol>
              </a:tblGrid>
              <a:tr h="14129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BOR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119811"/>
                  </a:ext>
                </a:extLst>
              </a:tr>
              <a:tr h="141290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955903"/>
                  </a:ext>
                </a:extLst>
              </a:tr>
              <a:tr h="141290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89100"/>
                  </a:ext>
                </a:extLst>
              </a:tr>
            </a:tbl>
          </a:graphicData>
        </a:graphic>
      </p:graphicFrame>
      <p:graphicFrame>
        <p:nvGraphicFramePr>
          <p:cNvPr id="462" name="Table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565"/>
              </p:ext>
            </p:extLst>
          </p:nvPr>
        </p:nvGraphicFramePr>
        <p:xfrm>
          <a:off x="14445708" y="5245901"/>
          <a:ext cx="1172274" cy="949913"/>
        </p:xfrm>
        <a:graphic>
          <a:graphicData uri="http://schemas.openxmlformats.org/drawingml/2006/table">
            <a:tbl>
              <a:tblPr/>
              <a:tblGrid>
                <a:gridCol w="1172274">
                  <a:extLst>
                    <a:ext uri="{9D8B030D-6E8A-4147-A177-3AD203B41FA5}">
                      <a16:colId xmlns:a16="http://schemas.microsoft.com/office/drawing/2014/main" val="224403157"/>
                    </a:ext>
                  </a:extLst>
                </a:gridCol>
              </a:tblGrid>
              <a:tr h="3583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Prior radiotherapy</a:t>
                      </a:r>
                      <a:r>
                        <a:rPr lang="en-US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received</a:t>
                      </a:r>
                      <a:r>
                        <a:rPr lang="en-US" sz="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†</a:t>
                      </a:r>
                    </a:p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(dose</a:t>
                      </a:r>
                      <a:r>
                        <a:rPr lang="en-GB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[</a:t>
                      </a:r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Gy]/fractions)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3347046"/>
                  </a:ext>
                </a:extLst>
              </a:tr>
              <a:tr h="30810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Time between </a:t>
                      </a:r>
                    </a:p>
                    <a:p>
                      <a:pPr algn="r" fontAlgn="b"/>
                      <a:r>
                        <a:rPr lang="en-GB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radiotherapy and tepotinib (weeks)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53249"/>
                  </a:ext>
                </a:extLst>
              </a:tr>
              <a:tr h="283461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Systemic BOR by IRC per RECIST v1.1 </a:t>
                      </a:r>
                    </a:p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(months on treatment)</a:t>
                      </a:r>
                    </a:p>
                  </a:txBody>
                  <a:tcPr marL="7374" marR="7374" marT="7374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9409438"/>
                  </a:ext>
                </a:extLst>
              </a:tr>
            </a:tbl>
          </a:graphicData>
        </a:graphic>
      </p:graphicFrame>
      <p:graphicFrame>
        <p:nvGraphicFramePr>
          <p:cNvPr id="463" name="Table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42641"/>
              </p:ext>
            </p:extLst>
          </p:nvPr>
        </p:nvGraphicFramePr>
        <p:xfrm>
          <a:off x="14760973" y="4130373"/>
          <a:ext cx="864061" cy="274320"/>
        </p:xfrm>
        <a:graphic>
          <a:graphicData uri="http://schemas.openxmlformats.org/drawingml/2006/table">
            <a:tbl>
              <a:tblPr/>
              <a:tblGrid>
                <a:gridCol w="864061">
                  <a:extLst>
                    <a:ext uri="{9D8B030D-6E8A-4147-A177-3AD203B41FA5}">
                      <a16:colId xmlns:a16="http://schemas.microsoft.com/office/drawing/2014/main" val="224403157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Non-target lesions*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5324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9409438"/>
                  </a:ext>
                </a:extLst>
              </a:tr>
            </a:tbl>
          </a:graphicData>
        </a:graphic>
      </p:graphicFrame>
      <p:graphicFrame>
        <p:nvGraphicFramePr>
          <p:cNvPr id="464" name="Table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896244"/>
              </p:ext>
            </p:extLst>
          </p:nvPr>
        </p:nvGraphicFramePr>
        <p:xfrm>
          <a:off x="15647067" y="4140615"/>
          <a:ext cx="1801366" cy="138351"/>
        </p:xfrm>
        <a:graphic>
          <a:graphicData uri="http://schemas.openxmlformats.org/drawingml/2006/table">
            <a:tbl>
              <a:tblPr/>
              <a:tblGrid>
                <a:gridCol w="257338">
                  <a:extLst>
                    <a:ext uri="{9D8B030D-6E8A-4147-A177-3AD203B41FA5}">
                      <a16:colId xmlns:a16="http://schemas.microsoft.com/office/drawing/2014/main" val="854551400"/>
                    </a:ext>
                  </a:extLst>
                </a:gridCol>
                <a:gridCol w="257338">
                  <a:extLst>
                    <a:ext uri="{9D8B030D-6E8A-4147-A177-3AD203B41FA5}">
                      <a16:colId xmlns:a16="http://schemas.microsoft.com/office/drawing/2014/main" val="997274641"/>
                    </a:ext>
                  </a:extLst>
                </a:gridCol>
                <a:gridCol w="257338">
                  <a:extLst>
                    <a:ext uri="{9D8B030D-6E8A-4147-A177-3AD203B41FA5}">
                      <a16:colId xmlns:a16="http://schemas.microsoft.com/office/drawing/2014/main" val="4250898009"/>
                    </a:ext>
                  </a:extLst>
                </a:gridCol>
                <a:gridCol w="257338">
                  <a:extLst>
                    <a:ext uri="{9D8B030D-6E8A-4147-A177-3AD203B41FA5}">
                      <a16:colId xmlns:a16="http://schemas.microsoft.com/office/drawing/2014/main" val="3636787273"/>
                    </a:ext>
                  </a:extLst>
                </a:gridCol>
                <a:gridCol w="257338">
                  <a:extLst>
                    <a:ext uri="{9D8B030D-6E8A-4147-A177-3AD203B41FA5}">
                      <a16:colId xmlns:a16="http://schemas.microsoft.com/office/drawing/2014/main" val="96710557"/>
                    </a:ext>
                  </a:extLst>
                </a:gridCol>
                <a:gridCol w="257338">
                  <a:extLst>
                    <a:ext uri="{9D8B030D-6E8A-4147-A177-3AD203B41FA5}">
                      <a16:colId xmlns:a16="http://schemas.microsoft.com/office/drawing/2014/main" val="2539766056"/>
                    </a:ext>
                  </a:extLst>
                </a:gridCol>
                <a:gridCol w="257338">
                  <a:extLst>
                    <a:ext uri="{9D8B030D-6E8A-4147-A177-3AD203B41FA5}">
                      <a16:colId xmlns:a16="http://schemas.microsoft.com/office/drawing/2014/main" val="3461431236"/>
                    </a:ext>
                  </a:extLst>
                </a:gridCol>
              </a:tblGrid>
              <a:tr h="138351"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Non-CR/</a:t>
                      </a:r>
                    </a:p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Non-PD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Non-CR/</a:t>
                      </a:r>
                    </a:p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Non-PD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lang="en-US" sz="4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Non-CR/</a:t>
                      </a:r>
                    </a:p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Non-PD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4E2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383557"/>
                  </a:ext>
                </a:extLst>
              </a:tr>
            </a:tbl>
          </a:graphicData>
        </a:graphic>
      </p:graphicFrame>
      <p:graphicFrame>
        <p:nvGraphicFramePr>
          <p:cNvPr id="465" name="Table 4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6386"/>
              </p:ext>
            </p:extLst>
          </p:nvPr>
        </p:nvGraphicFramePr>
        <p:xfrm>
          <a:off x="17499984" y="4140615"/>
          <a:ext cx="2148832" cy="137160"/>
        </p:xfrm>
        <a:graphic>
          <a:graphicData uri="http://schemas.openxmlformats.org/drawingml/2006/table">
            <a:tbl>
              <a:tblPr/>
              <a:tblGrid>
                <a:gridCol w="268604">
                  <a:extLst>
                    <a:ext uri="{9D8B030D-6E8A-4147-A177-3AD203B41FA5}">
                      <a16:colId xmlns:a16="http://schemas.microsoft.com/office/drawing/2014/main" val="291736479"/>
                    </a:ext>
                  </a:extLst>
                </a:gridCol>
                <a:gridCol w="268604">
                  <a:extLst>
                    <a:ext uri="{9D8B030D-6E8A-4147-A177-3AD203B41FA5}">
                      <a16:colId xmlns:a16="http://schemas.microsoft.com/office/drawing/2014/main" val="1777943102"/>
                    </a:ext>
                  </a:extLst>
                </a:gridCol>
                <a:gridCol w="268604">
                  <a:extLst>
                    <a:ext uri="{9D8B030D-6E8A-4147-A177-3AD203B41FA5}">
                      <a16:colId xmlns:a16="http://schemas.microsoft.com/office/drawing/2014/main" val="1685162468"/>
                    </a:ext>
                  </a:extLst>
                </a:gridCol>
                <a:gridCol w="268604">
                  <a:extLst>
                    <a:ext uri="{9D8B030D-6E8A-4147-A177-3AD203B41FA5}">
                      <a16:colId xmlns:a16="http://schemas.microsoft.com/office/drawing/2014/main" val="908667360"/>
                    </a:ext>
                  </a:extLst>
                </a:gridCol>
                <a:gridCol w="268604">
                  <a:extLst>
                    <a:ext uri="{9D8B030D-6E8A-4147-A177-3AD203B41FA5}">
                      <a16:colId xmlns:a16="http://schemas.microsoft.com/office/drawing/2014/main" val="3389636583"/>
                    </a:ext>
                  </a:extLst>
                </a:gridCol>
                <a:gridCol w="268604">
                  <a:extLst>
                    <a:ext uri="{9D8B030D-6E8A-4147-A177-3AD203B41FA5}">
                      <a16:colId xmlns:a16="http://schemas.microsoft.com/office/drawing/2014/main" val="2632982213"/>
                    </a:ext>
                  </a:extLst>
                </a:gridCol>
                <a:gridCol w="268604">
                  <a:extLst>
                    <a:ext uri="{9D8B030D-6E8A-4147-A177-3AD203B41FA5}">
                      <a16:colId xmlns:a16="http://schemas.microsoft.com/office/drawing/2014/main" val="1684931810"/>
                    </a:ext>
                  </a:extLst>
                </a:gridCol>
                <a:gridCol w="268604">
                  <a:extLst>
                    <a:ext uri="{9D8B030D-6E8A-4147-A177-3AD203B41FA5}">
                      <a16:colId xmlns:a16="http://schemas.microsoft.com/office/drawing/2014/main" val="1917790091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lang="en-US" sz="4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lang="en-US" sz="4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lang="en-US" sz="4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Non-CR/</a:t>
                      </a:r>
                    </a:p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Non-PD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Non-CR/</a:t>
                      </a:r>
                    </a:p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Non-PD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Non-CR/</a:t>
                      </a:r>
                    </a:p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Non-PD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Non-CR/</a:t>
                      </a:r>
                    </a:p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Non-PD</a:t>
                      </a:r>
                      <a:endParaRPr lang="en-US" sz="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PD</a:t>
                      </a:r>
                      <a:endParaRPr lang="en-US" sz="4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465072"/>
                  </a:ext>
                </a:extLst>
              </a:tr>
            </a:tbl>
          </a:graphicData>
        </a:graphic>
      </p:graphicFrame>
      <p:grpSp>
        <p:nvGrpSpPr>
          <p:cNvPr id="466" name="Group 465"/>
          <p:cNvGrpSpPr/>
          <p:nvPr/>
        </p:nvGrpSpPr>
        <p:grpSpPr>
          <a:xfrm>
            <a:off x="17365982" y="3220763"/>
            <a:ext cx="1286440" cy="444472"/>
            <a:chOff x="17386901" y="4188911"/>
            <a:chExt cx="1286440" cy="444472"/>
          </a:xfrm>
        </p:grpSpPr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20BA1879-51C2-4FB4-919E-20A0CDE3B645}"/>
                </a:ext>
              </a:extLst>
            </p:cNvPr>
            <p:cNvSpPr txBox="1"/>
            <p:nvPr/>
          </p:nvSpPr>
          <p:spPr>
            <a:xfrm>
              <a:off x="17386901" y="4188911"/>
              <a:ext cx="12864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dirty="0">
                  <a:latin typeface="Arial" panose="020B0604020202020204" pitchFamily="34" charset="0"/>
                  <a:cs typeface="Arial" panose="020B0604020202020204" pitchFamily="34" charset="0"/>
                </a:rPr>
                <a:t>3 had CR in non-target lesions</a:t>
              </a:r>
            </a:p>
          </p:txBody>
        </p:sp>
        <p:sp>
          <p:nvSpPr>
            <p:cNvPr id="468" name="Right Brace 467"/>
            <p:cNvSpPr/>
            <p:nvPr/>
          </p:nvSpPr>
          <p:spPr>
            <a:xfrm rot="16200000">
              <a:off x="17854231" y="4196738"/>
              <a:ext cx="124711" cy="748579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9" name="Group 468"/>
          <p:cNvGrpSpPr/>
          <p:nvPr/>
        </p:nvGrpSpPr>
        <p:grpSpPr>
          <a:xfrm>
            <a:off x="17509729" y="3695704"/>
            <a:ext cx="1837176" cy="396806"/>
            <a:chOff x="17492548" y="4835860"/>
            <a:chExt cx="1837176" cy="396806"/>
          </a:xfrm>
        </p:grpSpPr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20BA1879-51C2-4FB4-919E-20A0CDE3B645}"/>
                </a:ext>
              </a:extLst>
            </p:cNvPr>
            <p:cNvSpPr txBox="1"/>
            <p:nvPr/>
          </p:nvSpPr>
          <p:spPr>
            <a:xfrm>
              <a:off x="17492548" y="4835860"/>
              <a:ext cx="180151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dirty="0">
                  <a:latin typeface="Arial" panose="020B0604020202020204" pitchFamily="34" charset="0"/>
                  <a:cs typeface="Arial" panose="020B0604020202020204" pitchFamily="34" charset="0"/>
                </a:rPr>
                <a:t>7/8 achieved intracranial disease control</a:t>
              </a:r>
            </a:p>
          </p:txBody>
        </p:sp>
        <p:sp>
          <p:nvSpPr>
            <p:cNvPr id="471" name="Right Brace 470"/>
            <p:cNvSpPr/>
            <p:nvPr/>
          </p:nvSpPr>
          <p:spPr>
            <a:xfrm rot="16200000">
              <a:off x="18358135" y="4261077"/>
              <a:ext cx="114378" cy="18288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72" name="Table 471">
            <a:extLst>
              <a:ext uri="{FF2B5EF4-FFF2-40B4-BE49-F238E27FC236}">
                <a16:creationId xmlns:a16="http://schemas.microsoft.com/office/drawing/2014/main" id="{0E6AE663-9D6B-46DA-93B7-5B657718B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895085"/>
              </p:ext>
            </p:extLst>
          </p:nvPr>
        </p:nvGraphicFramePr>
        <p:xfrm>
          <a:off x="14252893" y="2267100"/>
          <a:ext cx="817858" cy="282580"/>
        </p:xfrm>
        <a:graphic>
          <a:graphicData uri="http://schemas.openxmlformats.org/drawingml/2006/table">
            <a:tbl>
              <a:tblPr/>
              <a:tblGrid>
                <a:gridCol w="691441">
                  <a:extLst>
                    <a:ext uri="{9D8B030D-6E8A-4147-A177-3AD203B41FA5}">
                      <a16:colId xmlns:a16="http://schemas.microsoft.com/office/drawing/2014/main" val="1089157251"/>
                    </a:ext>
                  </a:extLst>
                </a:gridCol>
                <a:gridCol w="126417">
                  <a:extLst>
                    <a:ext uri="{9D8B030D-6E8A-4147-A177-3AD203B41FA5}">
                      <a16:colId xmlns:a16="http://schemas.microsoft.com/office/drawing/2014/main" val="2541672638"/>
                    </a:ext>
                  </a:extLst>
                </a:gridCol>
              </a:tblGrid>
              <a:tr h="141290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97704"/>
                  </a:ext>
                </a:extLst>
              </a:tr>
              <a:tr h="14129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</a:t>
                      </a:r>
                    </a:p>
                  </a:txBody>
                  <a:tcPr marL="7374" marR="7374" marT="7374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7374" marR="7374" marT="7374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13295"/>
                  </a:ext>
                </a:extLst>
              </a:tr>
            </a:tbl>
          </a:graphicData>
        </a:graphic>
      </p:graphicFrame>
      <p:grpSp>
        <p:nvGrpSpPr>
          <p:cNvPr id="473" name="Group 2598"/>
          <p:cNvGrpSpPr/>
          <p:nvPr/>
        </p:nvGrpSpPr>
        <p:grpSpPr>
          <a:xfrm rot="10800000">
            <a:off x="15556685" y="3700027"/>
            <a:ext cx="1079700" cy="418472"/>
            <a:chOff x="17440029" y="4303880"/>
            <a:chExt cx="1079700" cy="418473"/>
          </a:xfrm>
        </p:grpSpPr>
        <p:sp>
          <p:nvSpPr>
            <p:cNvPr id="474" name="TextBox 2599">
              <a:extLst>
                <a:ext uri="{FF2B5EF4-FFF2-40B4-BE49-F238E27FC236}">
                  <a16:creationId xmlns:a16="http://schemas.microsoft.com/office/drawing/2014/main" id="{20BA1879-51C2-4FB4-919E-20A0CDE3B645}"/>
                </a:ext>
              </a:extLst>
            </p:cNvPr>
            <p:cNvSpPr txBox="1"/>
            <p:nvPr/>
          </p:nvSpPr>
          <p:spPr>
            <a:xfrm rot="10800000">
              <a:off x="17440029" y="4303880"/>
              <a:ext cx="1079700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dirty="0">
                  <a:latin typeface="Arial" panose="020B0604020202020204" pitchFamily="34" charset="0"/>
                  <a:cs typeface="Arial" panose="020B0604020202020204" pitchFamily="34" charset="0"/>
                </a:rPr>
                <a:t>3 had CR in target lesions</a:t>
              </a:r>
            </a:p>
          </p:txBody>
        </p:sp>
        <p:sp>
          <p:nvSpPr>
            <p:cNvPr id="476" name="Right Brace 2600"/>
            <p:cNvSpPr/>
            <p:nvPr/>
          </p:nvSpPr>
          <p:spPr>
            <a:xfrm rot="16200000">
              <a:off x="17963143" y="4279483"/>
              <a:ext cx="137160" cy="748579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7" name="Group 2592"/>
          <p:cNvGrpSpPr/>
          <p:nvPr/>
        </p:nvGrpSpPr>
        <p:grpSpPr>
          <a:xfrm rot="10800000">
            <a:off x="15647496" y="3323718"/>
            <a:ext cx="1718484" cy="243087"/>
            <a:chOff x="16888417" y="4695473"/>
            <a:chExt cx="2412276" cy="481775"/>
          </a:xfrm>
        </p:grpSpPr>
        <p:sp>
          <p:nvSpPr>
            <p:cNvPr id="478" name="TextBox 2593">
              <a:extLst>
                <a:ext uri="{FF2B5EF4-FFF2-40B4-BE49-F238E27FC236}">
                  <a16:creationId xmlns:a16="http://schemas.microsoft.com/office/drawing/2014/main" id="{20BA1879-51C2-4FB4-919E-20A0CDE3B645}"/>
                </a:ext>
              </a:extLst>
            </p:cNvPr>
            <p:cNvSpPr txBox="1"/>
            <p:nvPr/>
          </p:nvSpPr>
          <p:spPr>
            <a:xfrm rot="10800000">
              <a:off x="16888417" y="4695473"/>
              <a:ext cx="2399605" cy="396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dirty="0">
                  <a:latin typeface="Arial" panose="020B0604020202020204" pitchFamily="34" charset="0"/>
                  <a:cs typeface="Arial" panose="020B0604020202020204" pitchFamily="34" charset="0"/>
                </a:rPr>
                <a:t>5/7 had overall intracranial BOR of PR</a:t>
              </a:r>
            </a:p>
          </p:txBody>
        </p:sp>
        <p:sp>
          <p:nvSpPr>
            <p:cNvPr id="479" name="Right Brace 2594"/>
            <p:cNvSpPr/>
            <p:nvPr/>
          </p:nvSpPr>
          <p:spPr>
            <a:xfrm rot="16200000">
              <a:off x="18303892" y="4180447"/>
              <a:ext cx="197105" cy="1796497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0" name="Rectangle 479"/>
          <p:cNvSpPr/>
          <p:nvPr/>
        </p:nvSpPr>
        <p:spPr>
          <a:xfrm>
            <a:off x="14371477" y="8611607"/>
            <a:ext cx="5551365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lvl="0">
              <a:spcBef>
                <a:spcPts val="300"/>
              </a:spcBef>
              <a:spcAft>
                <a:spcPts val="300"/>
              </a:spcAft>
              <a:tabLst>
                <a:tab pos="157480" algn="l"/>
              </a:tabLst>
              <a:defRPr/>
            </a:pPr>
            <a:r>
              <a:rPr lang="en-US" sz="1300" b="1" dirty="0">
                <a:solidFill>
                  <a:srgbClr val="34007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Tepotinib was generally well tolerated, with a low proportion of TRAEs leading to discontinuation</a:t>
            </a:r>
          </a:p>
          <a:p>
            <a:pPr marL="171450" marR="508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57480" algn="l"/>
              </a:tabLst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Grade ≥3 TRAEs occurred in 29.6% of patients, leading to permanent discontinuation in 14.1% of patients</a:t>
            </a: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DE391DAD-509D-4178-93BE-5281AB71E407}"/>
              </a:ext>
            </a:extLst>
          </p:cNvPr>
          <p:cNvSpPr/>
          <p:nvPr/>
        </p:nvSpPr>
        <p:spPr>
          <a:xfrm>
            <a:off x="14361215" y="9433840"/>
            <a:ext cx="518689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en-US" sz="10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Table 4. TRAEs</a:t>
            </a:r>
          </a:p>
        </p:txBody>
      </p:sp>
      <p:graphicFrame>
        <p:nvGraphicFramePr>
          <p:cNvPr id="484" name="Table 4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317089"/>
              </p:ext>
            </p:extLst>
          </p:nvPr>
        </p:nvGraphicFramePr>
        <p:xfrm>
          <a:off x="14445708" y="9660943"/>
          <a:ext cx="5192247" cy="131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724">
                  <a:extLst>
                    <a:ext uri="{9D8B030D-6E8A-4147-A177-3AD203B41FA5}">
                      <a16:colId xmlns:a16="http://schemas.microsoft.com/office/drawing/2014/main" val="2322870934"/>
                    </a:ext>
                  </a:extLst>
                </a:gridCol>
                <a:gridCol w="2177523">
                  <a:extLst>
                    <a:ext uri="{9D8B030D-6E8A-4147-A177-3AD203B41FA5}">
                      <a16:colId xmlns:a16="http://schemas.microsoft.com/office/drawing/2014/main" val="393981847"/>
                    </a:ext>
                  </a:extLst>
                </a:gridCol>
              </a:tblGrid>
              <a:tr h="302815">
                <a:tc>
                  <a:txBody>
                    <a:bodyPr/>
                    <a:lstStyle/>
                    <a:p>
                      <a:pPr marL="5715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TRAE</a:t>
                      </a:r>
                      <a:r>
                        <a:rPr lang="en-GB" sz="9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n (%)    </a:t>
                      </a:r>
                      <a:endParaRPr lang="en-GB" sz="9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Gill Sans"/>
                        </a:rPr>
                        <a:t>Overall (N=291)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754574"/>
                  </a:ext>
                </a:extLst>
              </a:tr>
              <a:tr h="202902">
                <a:tc>
                  <a:txBody>
                    <a:bodyPr/>
                    <a:lstStyle/>
                    <a:p>
                      <a:pPr marL="5715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Any grade</a:t>
                      </a:r>
                      <a:endParaRPr lang="en-GB" sz="900" b="0" kern="1200" baseline="50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264 (90.7)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2523121"/>
                  </a:ext>
                </a:extLst>
              </a:tr>
              <a:tr h="202902">
                <a:tc>
                  <a:txBody>
                    <a:bodyPr/>
                    <a:lstStyle/>
                    <a:p>
                      <a:pPr marL="5715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Grade ≥3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86 (29.6)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6331975"/>
                  </a:ext>
                </a:extLst>
              </a:tr>
              <a:tr h="202902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9pPr>
                    </a:lstStyle>
                    <a:p>
                      <a:pPr marL="571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Leading to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dose reduction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 (30.9)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9489351"/>
                  </a:ext>
                </a:extLst>
              </a:tr>
              <a:tr h="202902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9pPr>
                    </a:lstStyle>
                    <a:p>
                      <a:pPr marL="571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Leadin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 to t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emporary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interruption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114 (39.2)</a:t>
                      </a:r>
                    </a:p>
                  </a:txBody>
                  <a:tcPr marL="0" marR="0" marT="0" marB="0" anchor="ctr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12963"/>
                  </a:ext>
                </a:extLst>
              </a:tr>
              <a:tr h="202902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alibri" panose="020F0502020204030204"/>
                          <a:sym typeface="Gill Sans"/>
                        </a:defRPr>
                      </a:lvl9pPr>
                    </a:lstStyle>
                    <a:p>
                      <a:pPr marL="571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Leading to permanent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discontinuation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D0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41 (14.1)</a:t>
                      </a:r>
                    </a:p>
                  </a:txBody>
                  <a:tcPr marL="0" marR="0" marT="0" marB="0" anchor="ctr">
                    <a:solidFill>
                      <a:srgbClr val="D0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702739"/>
                  </a:ext>
                </a:extLst>
              </a:tr>
            </a:tbl>
          </a:graphicData>
        </a:graphic>
      </p:graphicFrame>
      <p:sp>
        <p:nvSpPr>
          <p:cNvPr id="490" name="Rectangle 489">
            <a:extLst>
              <a:ext uri="{FF2B5EF4-FFF2-40B4-BE49-F238E27FC236}">
                <a16:creationId xmlns:a16="http://schemas.microsoft.com/office/drawing/2014/main" id="{DE391DAD-509D-4178-93BE-5281AB71E407}"/>
              </a:ext>
            </a:extLst>
          </p:cNvPr>
          <p:cNvSpPr/>
          <p:nvPr/>
        </p:nvSpPr>
        <p:spPr>
          <a:xfrm>
            <a:off x="14361215" y="6502188"/>
            <a:ext cx="54554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en-GB" sz="10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 </a:t>
            </a:r>
            <a:r>
              <a:rPr lang="en-US" sz="10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MRI* images showing intracranial response to tepotinib in target lesion per RANO-BM criteria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988693" y="6907885"/>
            <a:ext cx="4163305" cy="1631727"/>
            <a:chOff x="14588795" y="7001300"/>
            <a:chExt cx="4978223" cy="2160144"/>
          </a:xfrm>
        </p:grpSpPr>
        <p:grpSp>
          <p:nvGrpSpPr>
            <p:cNvPr id="491" name="Group 490"/>
            <p:cNvGrpSpPr>
              <a:grpSpLocks noChangeAspect="1"/>
            </p:cNvGrpSpPr>
            <p:nvPr/>
          </p:nvGrpSpPr>
          <p:grpSpPr>
            <a:xfrm>
              <a:off x="14588795" y="7001300"/>
              <a:ext cx="4978223" cy="2160144"/>
              <a:chOff x="1419225" y="1743403"/>
              <a:chExt cx="7267574" cy="3264628"/>
            </a:xfrm>
          </p:grpSpPr>
          <p:grpSp>
            <p:nvGrpSpPr>
              <p:cNvPr id="492" name="Group 491"/>
              <p:cNvGrpSpPr>
                <a:grpSpLocks noChangeAspect="1"/>
              </p:cNvGrpSpPr>
              <p:nvPr/>
            </p:nvGrpSpPr>
            <p:grpSpPr>
              <a:xfrm>
                <a:off x="1419225" y="2188409"/>
                <a:ext cx="7267574" cy="2819622"/>
                <a:chOff x="0" y="2006598"/>
                <a:chExt cx="9820274" cy="3810001"/>
              </a:xfrm>
            </p:grpSpPr>
            <p:pic>
              <p:nvPicPr>
                <p:cNvPr id="496" name="Picture 495"/>
                <p:cNvPicPr>
                  <a:picLocks noChangeAspect="1"/>
                </p:cNvPicPr>
                <p:nvPr/>
              </p:nvPicPr>
              <p:blipFill rotWithShape="1"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49"/>
                <a:stretch/>
              </p:blipFill>
              <p:spPr>
                <a:xfrm>
                  <a:off x="3309937" y="2006600"/>
                  <a:ext cx="3200399" cy="3809999"/>
                </a:xfrm>
                <a:prstGeom prst="rect">
                  <a:avLst/>
                </a:prstGeom>
              </p:spPr>
            </p:pic>
            <p:pic>
              <p:nvPicPr>
                <p:cNvPr id="497" name="Picture 496"/>
                <p:cNvPicPr>
                  <a:picLocks noChangeAspect="1"/>
                </p:cNvPicPr>
                <p:nvPr/>
              </p:nvPicPr>
              <p:blipFill rotWithShape="1"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863" t="2148" r="2149" b="2386"/>
                <a:stretch/>
              </p:blipFill>
              <p:spPr>
                <a:xfrm>
                  <a:off x="6629399" y="2006598"/>
                  <a:ext cx="3190875" cy="3810001"/>
                </a:xfrm>
                <a:prstGeom prst="rect">
                  <a:avLst/>
                </a:prstGeom>
              </p:spPr>
            </p:pic>
            <p:pic>
              <p:nvPicPr>
                <p:cNvPr id="498" name="Picture 497"/>
                <p:cNvPicPr>
                  <a:picLocks noChangeAspect="1"/>
                </p:cNvPicPr>
                <p:nvPr/>
              </p:nvPicPr>
              <p:blipFill rotWithShape="1"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359" r="7615" b="5882"/>
                <a:stretch/>
              </p:blipFill>
              <p:spPr>
                <a:xfrm>
                  <a:off x="0" y="2006598"/>
                  <a:ext cx="3190875" cy="3810001"/>
                </a:xfrm>
                <a:prstGeom prst="rect">
                  <a:avLst/>
                </a:prstGeom>
              </p:spPr>
            </p:pic>
          </p:grpSp>
          <p:sp>
            <p:nvSpPr>
              <p:cNvPr id="493" name="Rectangle 492"/>
              <p:cNvSpPr/>
              <p:nvPr/>
            </p:nvSpPr>
            <p:spPr>
              <a:xfrm>
                <a:off x="1419225" y="1743403"/>
                <a:ext cx="2361432" cy="58580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Baseline</a:t>
                </a:r>
              </a:p>
              <a:p>
                <a:pPr algn="ctr"/>
                <a:r>
                  <a:rPr lang="en-GB" sz="600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One target lesion </a:t>
                </a:r>
              </a:p>
              <a:p>
                <a:pPr algn="ctr"/>
                <a:r>
                  <a:rPr lang="en-GB" sz="600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(11.1 mm)</a:t>
                </a:r>
                <a:endParaRPr lang="en-US" sz="600" dirty="0"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4" name="Rectangle 493"/>
              <p:cNvSpPr/>
              <p:nvPr/>
            </p:nvSpPr>
            <p:spPr>
              <a:xfrm>
                <a:off x="3868771" y="1743403"/>
                <a:ext cx="2368481" cy="58580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Week 6</a:t>
                </a:r>
              </a:p>
              <a:p>
                <a:pPr algn="ctr"/>
                <a:r>
                  <a:rPr lang="en-GB" sz="600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Target lesion PR</a:t>
                </a:r>
              </a:p>
              <a:p>
                <a:pPr algn="ctr"/>
                <a:r>
                  <a:rPr lang="en-GB" sz="600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5.8 mm (–47.8%) </a:t>
                </a:r>
                <a:endParaRPr lang="en-US" sz="600" dirty="0"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5" name="Rectangle 494"/>
              <p:cNvSpPr/>
              <p:nvPr/>
            </p:nvSpPr>
            <p:spPr>
              <a:xfrm>
                <a:off x="6325365" y="1743403"/>
                <a:ext cx="2361432" cy="58580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Week 36</a:t>
                </a:r>
              </a:p>
              <a:p>
                <a:pPr algn="ctr"/>
                <a:r>
                  <a:rPr lang="en-GB" sz="600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Target lesion CR</a:t>
                </a:r>
              </a:p>
              <a:p>
                <a:pPr algn="ctr"/>
                <a:r>
                  <a:rPr lang="en-GB" sz="600" dirty="0">
                    <a:latin typeface="Verdana" panose="020B060403050404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0 mm (–100%)</a:t>
                </a:r>
                <a:endParaRPr lang="en-US" sz="600" dirty="0"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99" name="Right Arrow 498"/>
            <p:cNvSpPr/>
            <p:nvPr/>
          </p:nvSpPr>
          <p:spPr>
            <a:xfrm rot="13376073">
              <a:off x="15824253" y="8388793"/>
              <a:ext cx="395727" cy="183786"/>
            </a:xfrm>
            <a:prstGeom prst="rightArrow">
              <a:avLst>
                <a:gd name="adj1" fmla="val 38754"/>
                <a:gd name="adj2" fmla="val 956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0" name="Right Arrow 499"/>
            <p:cNvSpPr/>
            <p:nvPr/>
          </p:nvSpPr>
          <p:spPr>
            <a:xfrm rot="13376073">
              <a:off x="17437109" y="8385932"/>
              <a:ext cx="395727" cy="183786"/>
            </a:xfrm>
            <a:prstGeom prst="rightArrow">
              <a:avLst>
                <a:gd name="adj1" fmla="val 38754"/>
                <a:gd name="adj2" fmla="val 956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1" name="Right Arrow 500"/>
            <p:cNvSpPr/>
            <p:nvPr/>
          </p:nvSpPr>
          <p:spPr>
            <a:xfrm rot="13376073">
              <a:off x="19161697" y="8385933"/>
              <a:ext cx="395727" cy="183786"/>
            </a:xfrm>
            <a:prstGeom prst="rightArrow">
              <a:avLst>
                <a:gd name="adj1" fmla="val 38754"/>
                <a:gd name="adj2" fmla="val 956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4445708" y="6212583"/>
            <a:ext cx="53709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*Dashes (-) indicate non-target lesions were not recorded; </a:t>
            </a:r>
            <a:r>
              <a:rPr lang="en-GB" sz="6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†</a:t>
            </a:r>
            <a:r>
              <a:rPr lang="en-GB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Radiotherapy for brain lesions; </a:t>
            </a:r>
            <a:r>
              <a:rPr lang="en-GB" sz="6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‡</a:t>
            </a:r>
            <a:r>
              <a:rPr 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 Gy in one fraction was reported during the same time period as 30 Gy in three fractions; </a:t>
            </a:r>
            <a:r>
              <a:rPr lang="en-US" sz="6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§</a:t>
            </a:r>
            <a:r>
              <a:rPr 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Gamma Knife was also received 31.4 weeks before start of tepotinib treatment.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14952283" y="8513179"/>
            <a:ext cx="163057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en-GB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*T1-weighted, gadolinium-enhanced.</a:t>
            </a:r>
          </a:p>
        </p:txBody>
      </p:sp>
      <p:sp>
        <p:nvSpPr>
          <p:cNvPr id="481" name="object 10"/>
          <p:cNvSpPr txBox="1"/>
          <p:nvPr/>
        </p:nvSpPr>
        <p:spPr>
          <a:xfrm>
            <a:off x="325542" y="1167144"/>
            <a:ext cx="651672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600" b="1" u="sng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Kumar Prabhash</a:t>
            </a:r>
            <a:r>
              <a:rPr lang="en-US" sz="1600" b="1" u="sng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Harshal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Chaudhari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Rolf Bruns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Gordon Otto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Andreas Johne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Paul Paik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4,5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82" name="object 10"/>
          <p:cNvSpPr txBox="1"/>
          <p:nvPr/>
        </p:nvSpPr>
        <p:spPr>
          <a:xfrm>
            <a:off x="292701" y="1714539"/>
            <a:ext cx="6583536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Tata Memorial Hospital, Mumbai, India; </a:t>
            </a:r>
            <a:r>
              <a:rPr 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Merck Specialties Pvt. Ltd, Mumbai, India, an affiliate of Merck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KGaA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</a:t>
            </a:r>
            <a:r>
              <a:rPr 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Merck Healthcare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KGaA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Darmstadt, Germany; </a:t>
            </a:r>
            <a:r>
              <a:rPr 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Memorial Sloan-Kettering Cancer Center, New York, NY, USA; </a:t>
            </a:r>
            <a:r>
              <a:rPr lang="en-US" sz="10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Weill Cornell Medical College, New York, NY, USA</a:t>
            </a:r>
            <a:endParaRPr lang="en-US" sz="1000" dirty="0">
              <a:effectLst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85" name="Picture 48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38217" y="157650"/>
            <a:ext cx="1024593" cy="1024593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8992990" y="7341087"/>
            <a:ext cx="4972286" cy="1796918"/>
            <a:chOff x="8992990" y="7341087"/>
            <a:chExt cx="4972286" cy="1796918"/>
          </a:xfrm>
        </p:grpSpPr>
        <p:grpSp>
          <p:nvGrpSpPr>
            <p:cNvPr id="2" name="Group 1"/>
            <p:cNvGrpSpPr/>
            <p:nvPr/>
          </p:nvGrpSpPr>
          <p:grpSpPr>
            <a:xfrm>
              <a:off x="8992990" y="7341087"/>
              <a:ext cx="4972286" cy="1796918"/>
              <a:chOff x="9099670" y="7742051"/>
              <a:chExt cx="4972286" cy="1565285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5C2D688B-3334-486C-80F6-8F4E48DC2955}"/>
                  </a:ext>
                </a:extLst>
              </p:cNvPr>
              <p:cNvGrpSpPr/>
              <p:nvPr/>
            </p:nvGrpSpPr>
            <p:grpSpPr>
              <a:xfrm>
                <a:off x="9099670" y="7742051"/>
                <a:ext cx="4972286" cy="1402493"/>
                <a:chOff x="15697426" y="972649"/>
                <a:chExt cx="3892288" cy="1261231"/>
              </a:xfrm>
            </p:grpSpPr>
            <p:sp>
              <p:nvSpPr>
                <p:cNvPr id="95" name="Graphic 549">
                  <a:extLst>
                    <a:ext uri="{FF2B5EF4-FFF2-40B4-BE49-F238E27FC236}">
                      <a16:creationId xmlns:a16="http://schemas.microsoft.com/office/drawing/2014/main" id="{9C7DCFA5-F103-4068-9159-55137F001232}"/>
                    </a:ext>
                  </a:extLst>
                </p:cNvPr>
                <p:cNvSpPr txBox="1"/>
                <p:nvPr/>
              </p:nvSpPr>
              <p:spPr>
                <a:xfrm>
                  <a:off x="19342263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51</a:t>
                  </a:r>
                </a:p>
              </p:txBody>
            </p:sp>
            <p:sp>
              <p:nvSpPr>
                <p:cNvPr id="96" name="Graphic 549">
                  <a:extLst>
                    <a:ext uri="{FF2B5EF4-FFF2-40B4-BE49-F238E27FC236}">
                      <a16:creationId xmlns:a16="http://schemas.microsoft.com/office/drawing/2014/main" id="{5DC92A71-1963-4192-8B0C-DD814845040F}"/>
                    </a:ext>
                  </a:extLst>
                </p:cNvPr>
                <p:cNvSpPr txBox="1"/>
                <p:nvPr/>
              </p:nvSpPr>
              <p:spPr>
                <a:xfrm>
                  <a:off x="19155164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48</a:t>
                  </a:r>
                </a:p>
              </p:txBody>
            </p:sp>
            <p:sp>
              <p:nvSpPr>
                <p:cNvPr id="97" name="Graphic 549">
                  <a:extLst>
                    <a:ext uri="{FF2B5EF4-FFF2-40B4-BE49-F238E27FC236}">
                      <a16:creationId xmlns:a16="http://schemas.microsoft.com/office/drawing/2014/main" id="{2B1B584F-5526-472A-A838-5C369C1B6B18}"/>
                    </a:ext>
                  </a:extLst>
                </p:cNvPr>
                <p:cNvSpPr txBox="1"/>
                <p:nvPr/>
              </p:nvSpPr>
              <p:spPr>
                <a:xfrm>
                  <a:off x="18968064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45</a:t>
                  </a:r>
                </a:p>
              </p:txBody>
            </p:sp>
            <p:sp>
              <p:nvSpPr>
                <p:cNvPr id="98" name="Graphic 549">
                  <a:extLst>
                    <a:ext uri="{FF2B5EF4-FFF2-40B4-BE49-F238E27FC236}">
                      <a16:creationId xmlns:a16="http://schemas.microsoft.com/office/drawing/2014/main" id="{7BB96054-430C-4229-B402-D0F398ED9F29}"/>
                    </a:ext>
                  </a:extLst>
                </p:cNvPr>
                <p:cNvSpPr txBox="1"/>
                <p:nvPr/>
              </p:nvSpPr>
              <p:spPr>
                <a:xfrm>
                  <a:off x="18780965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42</a:t>
                  </a:r>
                </a:p>
              </p:txBody>
            </p:sp>
            <p:sp>
              <p:nvSpPr>
                <p:cNvPr id="99" name="Graphic 549">
                  <a:extLst>
                    <a:ext uri="{FF2B5EF4-FFF2-40B4-BE49-F238E27FC236}">
                      <a16:creationId xmlns:a16="http://schemas.microsoft.com/office/drawing/2014/main" id="{94E1396B-4590-47C1-BC2C-84A2E6130F27}"/>
                    </a:ext>
                  </a:extLst>
                </p:cNvPr>
                <p:cNvSpPr txBox="1"/>
                <p:nvPr/>
              </p:nvSpPr>
              <p:spPr>
                <a:xfrm>
                  <a:off x="18593807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39</a:t>
                  </a:r>
                </a:p>
              </p:txBody>
            </p:sp>
            <p:sp>
              <p:nvSpPr>
                <p:cNvPr id="100" name="Graphic 549">
                  <a:extLst>
                    <a:ext uri="{FF2B5EF4-FFF2-40B4-BE49-F238E27FC236}">
                      <a16:creationId xmlns:a16="http://schemas.microsoft.com/office/drawing/2014/main" id="{C66B64C5-6DCB-466E-8981-104FFB94A266}"/>
                    </a:ext>
                  </a:extLst>
                </p:cNvPr>
                <p:cNvSpPr txBox="1"/>
                <p:nvPr/>
              </p:nvSpPr>
              <p:spPr>
                <a:xfrm>
                  <a:off x="18406707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36</a:t>
                  </a:r>
                </a:p>
              </p:txBody>
            </p:sp>
            <p:sp>
              <p:nvSpPr>
                <p:cNvPr id="102" name="Graphic 549">
                  <a:extLst>
                    <a:ext uri="{FF2B5EF4-FFF2-40B4-BE49-F238E27FC236}">
                      <a16:creationId xmlns:a16="http://schemas.microsoft.com/office/drawing/2014/main" id="{9B4ED59F-876D-44F9-A936-8AEB12F5A1D0}"/>
                    </a:ext>
                  </a:extLst>
                </p:cNvPr>
                <p:cNvSpPr txBox="1"/>
                <p:nvPr/>
              </p:nvSpPr>
              <p:spPr>
                <a:xfrm>
                  <a:off x="18219607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33</a:t>
                  </a:r>
                </a:p>
              </p:txBody>
            </p:sp>
            <p:sp>
              <p:nvSpPr>
                <p:cNvPr id="110" name="Graphic 549">
                  <a:extLst>
                    <a:ext uri="{FF2B5EF4-FFF2-40B4-BE49-F238E27FC236}">
                      <a16:creationId xmlns:a16="http://schemas.microsoft.com/office/drawing/2014/main" id="{42A4F512-EB95-450B-9BBA-945F032958D6}"/>
                    </a:ext>
                  </a:extLst>
                </p:cNvPr>
                <p:cNvSpPr txBox="1"/>
                <p:nvPr/>
              </p:nvSpPr>
              <p:spPr>
                <a:xfrm>
                  <a:off x="18032507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30</a:t>
                  </a:r>
                </a:p>
              </p:txBody>
            </p:sp>
            <p:sp>
              <p:nvSpPr>
                <p:cNvPr id="111" name="Graphic 549">
                  <a:extLst>
                    <a:ext uri="{FF2B5EF4-FFF2-40B4-BE49-F238E27FC236}">
                      <a16:creationId xmlns:a16="http://schemas.microsoft.com/office/drawing/2014/main" id="{3BC4A314-C1F4-4762-898A-481E8AD02F0B}"/>
                    </a:ext>
                  </a:extLst>
                </p:cNvPr>
                <p:cNvSpPr txBox="1"/>
                <p:nvPr/>
              </p:nvSpPr>
              <p:spPr>
                <a:xfrm>
                  <a:off x="17845349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27</a:t>
                  </a:r>
                </a:p>
              </p:txBody>
            </p:sp>
            <p:sp>
              <p:nvSpPr>
                <p:cNvPr id="112" name="Graphic 549">
                  <a:extLst>
                    <a:ext uri="{FF2B5EF4-FFF2-40B4-BE49-F238E27FC236}">
                      <a16:creationId xmlns:a16="http://schemas.microsoft.com/office/drawing/2014/main" id="{D78AD178-E979-46E3-A5BC-E493267D0992}"/>
                    </a:ext>
                  </a:extLst>
                </p:cNvPr>
                <p:cNvSpPr txBox="1"/>
                <p:nvPr/>
              </p:nvSpPr>
              <p:spPr>
                <a:xfrm>
                  <a:off x="17658249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24</a:t>
                  </a:r>
                </a:p>
              </p:txBody>
            </p:sp>
            <p:sp>
              <p:nvSpPr>
                <p:cNvPr id="113" name="Graphic 549">
                  <a:extLst>
                    <a:ext uri="{FF2B5EF4-FFF2-40B4-BE49-F238E27FC236}">
                      <a16:creationId xmlns:a16="http://schemas.microsoft.com/office/drawing/2014/main" id="{154E2082-F561-4967-A768-9BE8DDDEB0D7}"/>
                    </a:ext>
                  </a:extLst>
                </p:cNvPr>
                <p:cNvSpPr txBox="1"/>
                <p:nvPr/>
              </p:nvSpPr>
              <p:spPr>
                <a:xfrm>
                  <a:off x="17471150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21</a:t>
                  </a:r>
                </a:p>
              </p:txBody>
            </p:sp>
            <p:sp>
              <p:nvSpPr>
                <p:cNvPr id="114" name="Graphic 549">
                  <a:extLst>
                    <a:ext uri="{FF2B5EF4-FFF2-40B4-BE49-F238E27FC236}">
                      <a16:creationId xmlns:a16="http://schemas.microsoft.com/office/drawing/2014/main" id="{0A512C7F-E715-400D-A78B-1039C3FDCBCD}"/>
                    </a:ext>
                  </a:extLst>
                </p:cNvPr>
                <p:cNvSpPr txBox="1"/>
                <p:nvPr/>
              </p:nvSpPr>
              <p:spPr>
                <a:xfrm>
                  <a:off x="17284050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18</a:t>
                  </a:r>
                </a:p>
              </p:txBody>
            </p:sp>
            <p:sp>
              <p:nvSpPr>
                <p:cNvPr id="115" name="Graphic 549">
                  <a:extLst>
                    <a:ext uri="{FF2B5EF4-FFF2-40B4-BE49-F238E27FC236}">
                      <a16:creationId xmlns:a16="http://schemas.microsoft.com/office/drawing/2014/main" id="{C5BF89BF-C585-4894-901E-71B012EAA69E}"/>
                    </a:ext>
                  </a:extLst>
                </p:cNvPr>
                <p:cNvSpPr txBox="1"/>
                <p:nvPr/>
              </p:nvSpPr>
              <p:spPr>
                <a:xfrm>
                  <a:off x="17096892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15</a:t>
                  </a:r>
                </a:p>
              </p:txBody>
            </p:sp>
            <p:sp>
              <p:nvSpPr>
                <p:cNvPr id="116" name="Graphic 549">
                  <a:extLst>
                    <a:ext uri="{FF2B5EF4-FFF2-40B4-BE49-F238E27FC236}">
                      <a16:creationId xmlns:a16="http://schemas.microsoft.com/office/drawing/2014/main" id="{E2205169-4474-4997-A905-5E871EF5EC49}"/>
                    </a:ext>
                  </a:extLst>
                </p:cNvPr>
                <p:cNvSpPr txBox="1"/>
                <p:nvPr/>
              </p:nvSpPr>
              <p:spPr>
                <a:xfrm>
                  <a:off x="16909792" y="1943920"/>
                  <a:ext cx="247451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12</a:t>
                  </a:r>
                </a:p>
              </p:txBody>
            </p:sp>
            <p:sp>
              <p:nvSpPr>
                <p:cNvPr id="117" name="Graphic 549">
                  <a:extLst>
                    <a:ext uri="{FF2B5EF4-FFF2-40B4-BE49-F238E27FC236}">
                      <a16:creationId xmlns:a16="http://schemas.microsoft.com/office/drawing/2014/main" id="{45D7B660-6E01-4963-B049-FB24C91A357C}"/>
                    </a:ext>
                  </a:extLst>
                </p:cNvPr>
                <p:cNvSpPr txBox="1"/>
                <p:nvPr/>
              </p:nvSpPr>
              <p:spPr>
                <a:xfrm>
                  <a:off x="16748595" y="1943920"/>
                  <a:ext cx="196004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9</a:t>
                  </a:r>
                </a:p>
              </p:txBody>
            </p:sp>
            <p:sp>
              <p:nvSpPr>
                <p:cNvPr id="120" name="Graphic 549">
                  <a:extLst>
                    <a:ext uri="{FF2B5EF4-FFF2-40B4-BE49-F238E27FC236}">
                      <a16:creationId xmlns:a16="http://schemas.microsoft.com/office/drawing/2014/main" id="{BBFDEAB0-5FD7-450A-805A-46DA27CB144D}"/>
                    </a:ext>
                  </a:extLst>
                </p:cNvPr>
                <p:cNvSpPr txBox="1"/>
                <p:nvPr/>
              </p:nvSpPr>
              <p:spPr>
                <a:xfrm>
                  <a:off x="16561495" y="1943920"/>
                  <a:ext cx="196004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6</a:t>
                  </a:r>
                </a:p>
              </p:txBody>
            </p:sp>
            <p:sp>
              <p:nvSpPr>
                <p:cNvPr id="121" name="Graphic 549">
                  <a:extLst>
                    <a:ext uri="{FF2B5EF4-FFF2-40B4-BE49-F238E27FC236}">
                      <a16:creationId xmlns:a16="http://schemas.microsoft.com/office/drawing/2014/main" id="{FCD45382-7F14-43FC-9A29-BB996940E81E}"/>
                    </a:ext>
                  </a:extLst>
                </p:cNvPr>
                <p:cNvSpPr txBox="1"/>
                <p:nvPr/>
              </p:nvSpPr>
              <p:spPr>
                <a:xfrm>
                  <a:off x="16374337" y="1943920"/>
                  <a:ext cx="196004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</a:t>
                  </a:r>
                </a:p>
              </p:txBody>
            </p:sp>
            <p:sp>
              <p:nvSpPr>
                <p:cNvPr id="122" name="Graphic 549">
                  <a:extLst>
                    <a:ext uri="{FF2B5EF4-FFF2-40B4-BE49-F238E27FC236}">
                      <a16:creationId xmlns:a16="http://schemas.microsoft.com/office/drawing/2014/main" id="{4585BF4C-A062-4FC4-AAC9-A77673A69105}"/>
                    </a:ext>
                  </a:extLst>
                </p:cNvPr>
                <p:cNvSpPr txBox="1"/>
                <p:nvPr/>
              </p:nvSpPr>
              <p:spPr>
                <a:xfrm>
                  <a:off x="16187238" y="1943920"/>
                  <a:ext cx="196004" cy="16876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124" name="Graphic 549">
                  <a:extLst>
                    <a:ext uri="{FF2B5EF4-FFF2-40B4-BE49-F238E27FC236}">
                      <a16:creationId xmlns:a16="http://schemas.microsoft.com/office/drawing/2014/main" id="{BA8C3E10-9491-4726-93B2-891C537B0BDA}"/>
                    </a:ext>
                  </a:extLst>
                </p:cNvPr>
                <p:cNvSpPr/>
                <p:nvPr/>
              </p:nvSpPr>
              <p:spPr>
                <a:xfrm>
                  <a:off x="16284524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25" name="Graphic 549">
                  <a:extLst>
                    <a:ext uri="{FF2B5EF4-FFF2-40B4-BE49-F238E27FC236}">
                      <a16:creationId xmlns:a16="http://schemas.microsoft.com/office/drawing/2014/main" id="{17CDA614-0BF5-44E1-A922-06EA621CB6F1}"/>
                    </a:ext>
                  </a:extLst>
                </p:cNvPr>
                <p:cNvSpPr/>
                <p:nvPr/>
              </p:nvSpPr>
              <p:spPr>
                <a:xfrm>
                  <a:off x="16471158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26" name="Graphic 549">
                  <a:extLst>
                    <a:ext uri="{FF2B5EF4-FFF2-40B4-BE49-F238E27FC236}">
                      <a16:creationId xmlns:a16="http://schemas.microsoft.com/office/drawing/2014/main" id="{1881472F-85CF-4476-874D-EC9CFC56A9D6}"/>
                    </a:ext>
                  </a:extLst>
                </p:cNvPr>
                <p:cNvSpPr/>
                <p:nvPr/>
              </p:nvSpPr>
              <p:spPr>
                <a:xfrm>
                  <a:off x="16657791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27" name="Graphic 549">
                  <a:extLst>
                    <a:ext uri="{FF2B5EF4-FFF2-40B4-BE49-F238E27FC236}">
                      <a16:creationId xmlns:a16="http://schemas.microsoft.com/office/drawing/2014/main" id="{4B788C34-2EBC-4367-A63B-E900B35955B1}"/>
                    </a:ext>
                  </a:extLst>
                </p:cNvPr>
                <p:cNvSpPr/>
                <p:nvPr/>
              </p:nvSpPr>
              <p:spPr>
                <a:xfrm>
                  <a:off x="16844424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29" name="Graphic 549">
                  <a:extLst>
                    <a:ext uri="{FF2B5EF4-FFF2-40B4-BE49-F238E27FC236}">
                      <a16:creationId xmlns:a16="http://schemas.microsoft.com/office/drawing/2014/main" id="{10EC2A17-7444-4E0F-899E-240795E1853A}"/>
                    </a:ext>
                  </a:extLst>
                </p:cNvPr>
                <p:cNvSpPr/>
                <p:nvPr/>
              </p:nvSpPr>
              <p:spPr>
                <a:xfrm>
                  <a:off x="17033098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0" name="Graphic 549">
                  <a:extLst>
                    <a:ext uri="{FF2B5EF4-FFF2-40B4-BE49-F238E27FC236}">
                      <a16:creationId xmlns:a16="http://schemas.microsoft.com/office/drawing/2014/main" id="{9B6D7914-DBCD-40A4-AFA1-4EFB84C0BA89}"/>
                    </a:ext>
                  </a:extLst>
                </p:cNvPr>
                <p:cNvSpPr/>
                <p:nvPr/>
              </p:nvSpPr>
              <p:spPr>
                <a:xfrm>
                  <a:off x="17219731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1" name="Graphic 549">
                  <a:extLst>
                    <a:ext uri="{FF2B5EF4-FFF2-40B4-BE49-F238E27FC236}">
                      <a16:creationId xmlns:a16="http://schemas.microsoft.com/office/drawing/2014/main" id="{0349CA3E-6692-49D7-81BC-A02E4621B3AF}"/>
                    </a:ext>
                  </a:extLst>
                </p:cNvPr>
                <p:cNvSpPr/>
                <p:nvPr/>
              </p:nvSpPr>
              <p:spPr>
                <a:xfrm>
                  <a:off x="17406365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2" name="Graphic 549">
                  <a:extLst>
                    <a:ext uri="{FF2B5EF4-FFF2-40B4-BE49-F238E27FC236}">
                      <a16:creationId xmlns:a16="http://schemas.microsoft.com/office/drawing/2014/main" id="{A8AA8648-2E1F-49AE-B533-C212BC0F1B1D}"/>
                    </a:ext>
                  </a:extLst>
                </p:cNvPr>
                <p:cNvSpPr/>
                <p:nvPr/>
              </p:nvSpPr>
              <p:spPr>
                <a:xfrm>
                  <a:off x="17595097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3" name="Graphic 549">
                  <a:extLst>
                    <a:ext uri="{FF2B5EF4-FFF2-40B4-BE49-F238E27FC236}">
                      <a16:creationId xmlns:a16="http://schemas.microsoft.com/office/drawing/2014/main" id="{04642789-0B7A-4A41-BA81-0C084682B465}"/>
                    </a:ext>
                  </a:extLst>
                </p:cNvPr>
                <p:cNvSpPr/>
                <p:nvPr/>
              </p:nvSpPr>
              <p:spPr>
                <a:xfrm>
                  <a:off x="17781672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4" name="Graphic 549">
                  <a:extLst>
                    <a:ext uri="{FF2B5EF4-FFF2-40B4-BE49-F238E27FC236}">
                      <a16:creationId xmlns:a16="http://schemas.microsoft.com/office/drawing/2014/main" id="{3523D992-6F63-4A36-910E-11C3E7E351D3}"/>
                    </a:ext>
                  </a:extLst>
                </p:cNvPr>
                <p:cNvSpPr/>
                <p:nvPr/>
              </p:nvSpPr>
              <p:spPr>
                <a:xfrm>
                  <a:off x="17968305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5" name="Graphic 549">
                  <a:extLst>
                    <a:ext uri="{FF2B5EF4-FFF2-40B4-BE49-F238E27FC236}">
                      <a16:creationId xmlns:a16="http://schemas.microsoft.com/office/drawing/2014/main" id="{9A9C2A87-7361-48DE-B19A-A63ABCAB4D95}"/>
                    </a:ext>
                  </a:extLst>
                </p:cNvPr>
                <p:cNvSpPr/>
                <p:nvPr/>
              </p:nvSpPr>
              <p:spPr>
                <a:xfrm>
                  <a:off x="18154938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6" name="Graphic 549">
                  <a:extLst>
                    <a:ext uri="{FF2B5EF4-FFF2-40B4-BE49-F238E27FC236}">
                      <a16:creationId xmlns:a16="http://schemas.microsoft.com/office/drawing/2014/main" id="{B1545167-C35D-4B65-91C9-CE21A70EA0D7}"/>
                    </a:ext>
                  </a:extLst>
                </p:cNvPr>
                <p:cNvSpPr/>
                <p:nvPr/>
              </p:nvSpPr>
              <p:spPr>
                <a:xfrm>
                  <a:off x="18343671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7" name="Graphic 549">
                  <a:extLst>
                    <a:ext uri="{FF2B5EF4-FFF2-40B4-BE49-F238E27FC236}">
                      <a16:creationId xmlns:a16="http://schemas.microsoft.com/office/drawing/2014/main" id="{3A76A1C4-60FB-4290-AC4A-5FB9D5DC169F}"/>
                    </a:ext>
                  </a:extLst>
                </p:cNvPr>
                <p:cNvSpPr/>
                <p:nvPr/>
              </p:nvSpPr>
              <p:spPr>
                <a:xfrm>
                  <a:off x="18530304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8" name="Graphic 549">
                  <a:extLst>
                    <a:ext uri="{FF2B5EF4-FFF2-40B4-BE49-F238E27FC236}">
                      <a16:creationId xmlns:a16="http://schemas.microsoft.com/office/drawing/2014/main" id="{B9D43F66-E14A-4320-8B47-455601594B6D}"/>
                    </a:ext>
                  </a:extLst>
                </p:cNvPr>
                <p:cNvSpPr/>
                <p:nvPr/>
              </p:nvSpPr>
              <p:spPr>
                <a:xfrm>
                  <a:off x="18716879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39" name="Graphic 549">
                  <a:extLst>
                    <a:ext uri="{FF2B5EF4-FFF2-40B4-BE49-F238E27FC236}">
                      <a16:creationId xmlns:a16="http://schemas.microsoft.com/office/drawing/2014/main" id="{612C13EA-7280-4D56-B8BF-0B7EA9EF88BE}"/>
                    </a:ext>
                  </a:extLst>
                </p:cNvPr>
                <p:cNvSpPr/>
                <p:nvPr/>
              </p:nvSpPr>
              <p:spPr>
                <a:xfrm>
                  <a:off x="18905611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40" name="Graphic 549">
                  <a:extLst>
                    <a:ext uri="{FF2B5EF4-FFF2-40B4-BE49-F238E27FC236}">
                      <a16:creationId xmlns:a16="http://schemas.microsoft.com/office/drawing/2014/main" id="{1285C441-D0FA-472A-8FB2-11AB6EF20636}"/>
                    </a:ext>
                  </a:extLst>
                </p:cNvPr>
                <p:cNvSpPr/>
                <p:nvPr/>
              </p:nvSpPr>
              <p:spPr>
                <a:xfrm>
                  <a:off x="19092244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41" name="Graphic 549">
                  <a:extLst>
                    <a:ext uri="{FF2B5EF4-FFF2-40B4-BE49-F238E27FC236}">
                      <a16:creationId xmlns:a16="http://schemas.microsoft.com/office/drawing/2014/main" id="{B709E97D-9F07-4F4A-B270-1FE2229AF5B3}"/>
                    </a:ext>
                  </a:extLst>
                </p:cNvPr>
                <p:cNvSpPr/>
                <p:nvPr/>
              </p:nvSpPr>
              <p:spPr>
                <a:xfrm>
                  <a:off x="19278878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42" name="Graphic 549">
                  <a:extLst>
                    <a:ext uri="{FF2B5EF4-FFF2-40B4-BE49-F238E27FC236}">
                      <a16:creationId xmlns:a16="http://schemas.microsoft.com/office/drawing/2014/main" id="{E3B6BF24-123C-4269-9755-2EDDF155D36F}"/>
                    </a:ext>
                  </a:extLst>
                </p:cNvPr>
                <p:cNvSpPr/>
                <p:nvPr/>
              </p:nvSpPr>
              <p:spPr>
                <a:xfrm>
                  <a:off x="19465511" y="190205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668782E2-0744-4D1B-88A9-92514FA5AD7B}"/>
                    </a:ext>
                  </a:extLst>
                </p:cNvPr>
                <p:cNvGrpSpPr/>
                <p:nvPr/>
              </p:nvGrpSpPr>
              <p:grpSpPr>
                <a:xfrm>
                  <a:off x="15697426" y="972649"/>
                  <a:ext cx="3768084" cy="1009473"/>
                  <a:chOff x="15583126" y="993320"/>
                  <a:chExt cx="3768084" cy="1342426"/>
                </a:xfrm>
              </p:grpSpPr>
              <p:grpSp>
                <p:nvGrpSpPr>
                  <p:cNvPr id="145" name="Group 144">
                    <a:extLst>
                      <a:ext uri="{FF2B5EF4-FFF2-40B4-BE49-F238E27FC236}">
                        <a16:creationId xmlns:a16="http://schemas.microsoft.com/office/drawing/2014/main" id="{27686DA4-53FF-498C-A0BD-9131D48BEB3B}"/>
                      </a:ext>
                    </a:extLst>
                  </p:cNvPr>
                  <p:cNvGrpSpPr/>
                  <p:nvPr/>
                </p:nvGrpSpPr>
                <p:grpSpPr>
                  <a:xfrm>
                    <a:off x="15583126" y="993320"/>
                    <a:ext cx="3768084" cy="1342426"/>
                    <a:chOff x="15583126" y="993320"/>
                    <a:chExt cx="3768084" cy="1342426"/>
                  </a:xfrm>
                </p:grpSpPr>
                <p:sp>
                  <p:nvSpPr>
                    <p:cNvPr id="207" name="Graphic 549">
                      <a:extLst>
                        <a:ext uri="{FF2B5EF4-FFF2-40B4-BE49-F238E27FC236}">
                          <a16:creationId xmlns:a16="http://schemas.microsoft.com/office/drawing/2014/main" id="{098E2360-94B4-4D3E-83CD-A170C759640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883379" y="2111312"/>
                      <a:ext cx="276312" cy="22443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 anchor="ctr">
                      <a:spAutoFit/>
                    </a:bodyPr>
                    <a:lstStyle/>
                    <a:p>
                      <a:pPr algn="r"/>
                      <a: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  <a:t>0.0</a:t>
                      </a:r>
                    </a:p>
                  </p:txBody>
                </p:sp>
                <p:sp>
                  <p:nvSpPr>
                    <p:cNvPr id="208" name="Graphic 549">
                      <a:extLst>
                        <a:ext uri="{FF2B5EF4-FFF2-40B4-BE49-F238E27FC236}">
                          <a16:creationId xmlns:a16="http://schemas.microsoft.com/office/drawing/2014/main" id="{DFB0EA30-832B-463F-BD0A-E4636D56630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883379" y="1887713"/>
                      <a:ext cx="276312" cy="22443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 anchor="ctr">
                      <a:spAutoFit/>
                    </a:bodyPr>
                    <a:lstStyle/>
                    <a:p>
                      <a:pPr algn="r"/>
                      <a: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  <a:t>0.2</a:t>
                      </a:r>
                    </a:p>
                  </p:txBody>
                </p:sp>
                <p:sp>
                  <p:nvSpPr>
                    <p:cNvPr id="209" name="Graphic 549">
                      <a:extLst>
                        <a:ext uri="{FF2B5EF4-FFF2-40B4-BE49-F238E27FC236}">
                          <a16:creationId xmlns:a16="http://schemas.microsoft.com/office/drawing/2014/main" id="{BAA50251-F733-45F6-80C3-823E7D47253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883379" y="1664115"/>
                      <a:ext cx="276312" cy="22443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 anchor="ctr">
                      <a:spAutoFit/>
                    </a:bodyPr>
                    <a:lstStyle/>
                    <a:p>
                      <a:pPr algn="r"/>
                      <a: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  <a:t>0.4</a:t>
                      </a:r>
                    </a:p>
                  </p:txBody>
                </p:sp>
                <p:sp>
                  <p:nvSpPr>
                    <p:cNvPr id="210" name="Graphic 549">
                      <a:extLst>
                        <a:ext uri="{FF2B5EF4-FFF2-40B4-BE49-F238E27FC236}">
                          <a16:creationId xmlns:a16="http://schemas.microsoft.com/office/drawing/2014/main" id="{FABD67FA-88EE-4627-AF60-3B78F38A6C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883379" y="1440517"/>
                      <a:ext cx="276312" cy="22443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 anchor="ctr">
                      <a:spAutoFit/>
                    </a:bodyPr>
                    <a:lstStyle/>
                    <a:p>
                      <a:pPr algn="r"/>
                      <a: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  <a:t>0.6</a:t>
                      </a:r>
                    </a:p>
                  </p:txBody>
                </p:sp>
                <p:sp>
                  <p:nvSpPr>
                    <p:cNvPr id="211" name="Graphic 549">
                      <a:extLst>
                        <a:ext uri="{FF2B5EF4-FFF2-40B4-BE49-F238E27FC236}">
                          <a16:creationId xmlns:a16="http://schemas.microsoft.com/office/drawing/2014/main" id="{D2E81F18-300F-4022-BE5A-F7A44C3FD78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883379" y="1216918"/>
                      <a:ext cx="276312" cy="22443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 anchor="ctr">
                      <a:spAutoFit/>
                    </a:bodyPr>
                    <a:lstStyle/>
                    <a:p>
                      <a:pPr algn="r"/>
                      <a: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  <a:t>0.8</a:t>
                      </a:r>
                    </a:p>
                  </p:txBody>
                </p:sp>
                <p:sp>
                  <p:nvSpPr>
                    <p:cNvPr id="212" name="Graphic 549">
                      <a:extLst>
                        <a:ext uri="{FF2B5EF4-FFF2-40B4-BE49-F238E27FC236}">
                          <a16:creationId xmlns:a16="http://schemas.microsoft.com/office/drawing/2014/main" id="{82E39EA4-D4CB-4FCF-98B2-DDC570D60B1E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15174331" y="1555451"/>
                      <a:ext cx="1082610" cy="26501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  <a:t>Kaplan–Meier</a:t>
                      </a:r>
                      <a:b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</a:br>
                      <a: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  <a:t>estimate</a:t>
                      </a:r>
                    </a:p>
                  </p:txBody>
                </p:sp>
                <p:sp>
                  <p:nvSpPr>
                    <p:cNvPr id="213" name="Graphic 549">
                      <a:extLst>
                        <a:ext uri="{FF2B5EF4-FFF2-40B4-BE49-F238E27FC236}">
                          <a16:creationId xmlns:a16="http://schemas.microsoft.com/office/drawing/2014/main" id="{74338F45-EC8E-447A-8CBC-15B95377173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883379" y="993320"/>
                      <a:ext cx="276312" cy="22443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 anchor="ctr">
                      <a:spAutoFit/>
                    </a:bodyPr>
                    <a:lstStyle/>
                    <a:p>
                      <a:pPr algn="r"/>
                      <a:r>
                        <a:rPr lang="en-GB" sz="800" spc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/>
                          <a:sym typeface="Arial"/>
                          <a:rtl val="0"/>
                        </a:rPr>
                        <a:t>1.0</a:t>
                      </a:r>
                    </a:p>
                  </p:txBody>
                </p:sp>
                <p:sp>
                  <p:nvSpPr>
                    <p:cNvPr id="214" name="Graphic 549">
                      <a:extLst>
                        <a:ext uri="{FF2B5EF4-FFF2-40B4-BE49-F238E27FC236}">
                          <a16:creationId xmlns:a16="http://schemas.microsoft.com/office/drawing/2014/main" id="{CC45EC7B-BA3E-49D4-ABC1-AAEE402DB2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28350" y="2224520"/>
                      <a:ext cx="43200" cy="5830"/>
                    </a:xfrm>
                    <a:custGeom>
                      <a:avLst/>
                      <a:gdLst>
                        <a:gd name="connsiteX0" fmla="*/ 19415 w 19415"/>
                        <a:gd name="connsiteY0" fmla="*/ 0 h 5830"/>
                        <a:gd name="connsiteX1" fmla="*/ 0 w 19415"/>
                        <a:gd name="connsiteY1" fmla="*/ 0 h 58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9415" h="5830">
                          <a:moveTo>
                            <a:pt x="19415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19050" cap="flat">
                      <a:solidFill>
                        <a:srgbClr val="000000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algn="ctr"/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15" name="Graphic 549">
                      <a:extLst>
                        <a:ext uri="{FF2B5EF4-FFF2-40B4-BE49-F238E27FC236}">
                          <a16:creationId xmlns:a16="http://schemas.microsoft.com/office/drawing/2014/main" id="{62C234E1-0122-45E0-91C5-8AB71E1A4F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28350" y="2000338"/>
                      <a:ext cx="43200" cy="5830"/>
                    </a:xfrm>
                    <a:custGeom>
                      <a:avLst/>
                      <a:gdLst>
                        <a:gd name="connsiteX0" fmla="*/ 19415 w 19415"/>
                        <a:gd name="connsiteY0" fmla="*/ 0 h 5830"/>
                        <a:gd name="connsiteX1" fmla="*/ 0 w 19415"/>
                        <a:gd name="connsiteY1" fmla="*/ 0 h 58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9415" h="5830">
                          <a:moveTo>
                            <a:pt x="19415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19050" cap="flat">
                      <a:solidFill>
                        <a:srgbClr val="000000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algn="r"/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16" name="Graphic 549">
                      <a:extLst>
                        <a:ext uri="{FF2B5EF4-FFF2-40B4-BE49-F238E27FC236}">
                          <a16:creationId xmlns:a16="http://schemas.microsoft.com/office/drawing/2014/main" id="{536CDA79-AFF4-402F-9016-0E36EFFDEC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28350" y="1776157"/>
                      <a:ext cx="43200" cy="5830"/>
                    </a:xfrm>
                    <a:custGeom>
                      <a:avLst/>
                      <a:gdLst>
                        <a:gd name="connsiteX0" fmla="*/ 19415 w 19415"/>
                        <a:gd name="connsiteY0" fmla="*/ 0 h 5830"/>
                        <a:gd name="connsiteX1" fmla="*/ 0 w 19415"/>
                        <a:gd name="connsiteY1" fmla="*/ 0 h 58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9415" h="5830">
                          <a:moveTo>
                            <a:pt x="19415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19050" cap="flat">
                      <a:solidFill>
                        <a:srgbClr val="000000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algn="r"/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17" name="Graphic 549">
                      <a:extLst>
                        <a:ext uri="{FF2B5EF4-FFF2-40B4-BE49-F238E27FC236}">
                          <a16:creationId xmlns:a16="http://schemas.microsoft.com/office/drawing/2014/main" id="{4846F71E-E99E-49E8-804D-C147EAF750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28350" y="1554074"/>
                      <a:ext cx="43200" cy="5830"/>
                    </a:xfrm>
                    <a:custGeom>
                      <a:avLst/>
                      <a:gdLst>
                        <a:gd name="connsiteX0" fmla="*/ 19415 w 19415"/>
                        <a:gd name="connsiteY0" fmla="*/ 0 h 5830"/>
                        <a:gd name="connsiteX1" fmla="*/ 0 w 19415"/>
                        <a:gd name="connsiteY1" fmla="*/ 0 h 58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9415" h="5830">
                          <a:moveTo>
                            <a:pt x="19415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19050" cap="flat">
                      <a:solidFill>
                        <a:srgbClr val="000000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algn="r"/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18" name="Graphic 549">
                      <a:extLst>
                        <a:ext uri="{FF2B5EF4-FFF2-40B4-BE49-F238E27FC236}">
                          <a16:creationId xmlns:a16="http://schemas.microsoft.com/office/drawing/2014/main" id="{46C61453-5589-4382-BE59-587474ACC8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28350" y="1329893"/>
                      <a:ext cx="43200" cy="5830"/>
                    </a:xfrm>
                    <a:custGeom>
                      <a:avLst/>
                      <a:gdLst>
                        <a:gd name="connsiteX0" fmla="*/ 19415 w 19415"/>
                        <a:gd name="connsiteY0" fmla="*/ 0 h 5830"/>
                        <a:gd name="connsiteX1" fmla="*/ 0 w 19415"/>
                        <a:gd name="connsiteY1" fmla="*/ 0 h 58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9415" h="5830">
                          <a:moveTo>
                            <a:pt x="19415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19050" cap="flat">
                      <a:solidFill>
                        <a:srgbClr val="000000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algn="r"/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19" name="Graphic 549">
                      <a:extLst>
                        <a:ext uri="{FF2B5EF4-FFF2-40B4-BE49-F238E27FC236}">
                          <a16:creationId xmlns:a16="http://schemas.microsoft.com/office/drawing/2014/main" id="{F2719325-851F-488C-8EA7-6B9BDBD840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70224" y="1105711"/>
                      <a:ext cx="3180986" cy="1118808"/>
                    </a:xfrm>
                    <a:custGeom>
                      <a:avLst/>
                      <a:gdLst>
                        <a:gd name="connsiteX0" fmla="*/ 3180987 w 3180986"/>
                        <a:gd name="connsiteY0" fmla="*/ 1118809 h 1118808"/>
                        <a:gd name="connsiteX1" fmla="*/ 0 w 3180986"/>
                        <a:gd name="connsiteY1" fmla="*/ 1118809 h 1118808"/>
                        <a:gd name="connsiteX2" fmla="*/ 0 w 3180986"/>
                        <a:gd name="connsiteY2" fmla="*/ 1118809 h 1118808"/>
                        <a:gd name="connsiteX3" fmla="*/ 0 w 3180986"/>
                        <a:gd name="connsiteY3" fmla="*/ 0 h 11188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180986" h="1118808">
                          <a:moveTo>
                            <a:pt x="3180987" y="1118809"/>
                          </a:moveTo>
                          <a:lnTo>
                            <a:pt x="0" y="1118809"/>
                          </a:lnTo>
                          <a:lnTo>
                            <a:pt x="0" y="111880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 cap="sq">
                      <a:solidFill>
                        <a:srgbClr val="000000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20" name="Graphic 549">
                      <a:extLst>
                        <a:ext uri="{FF2B5EF4-FFF2-40B4-BE49-F238E27FC236}">
                          <a16:creationId xmlns:a16="http://schemas.microsoft.com/office/drawing/2014/main" id="{FF4F2A53-1112-4205-82A8-A9159A7CDD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28350" y="1105711"/>
                      <a:ext cx="43200" cy="5830"/>
                    </a:xfrm>
                    <a:custGeom>
                      <a:avLst/>
                      <a:gdLst>
                        <a:gd name="connsiteX0" fmla="*/ 19415 w 19415"/>
                        <a:gd name="connsiteY0" fmla="*/ 0 h 5830"/>
                        <a:gd name="connsiteX1" fmla="*/ 0 w 19415"/>
                        <a:gd name="connsiteY1" fmla="*/ 0 h 58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9415" h="5830">
                          <a:moveTo>
                            <a:pt x="19415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ln w="19050" cap="flat">
                      <a:solidFill>
                        <a:srgbClr val="000000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pPr algn="r"/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221" name="Graphic 549">
                      <a:extLst>
                        <a:ext uri="{FF2B5EF4-FFF2-40B4-BE49-F238E27FC236}">
                          <a16:creationId xmlns:a16="http://schemas.microsoft.com/office/drawing/2014/main" id="{97994F00-7D7E-4A17-9EE2-DC7905AD83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70224" y="1105712"/>
                      <a:ext cx="2845443" cy="819239"/>
                    </a:xfrm>
                    <a:custGeom>
                      <a:avLst/>
                      <a:gdLst>
                        <a:gd name="connsiteX0" fmla="*/ 0 w 2845443"/>
                        <a:gd name="connsiteY0" fmla="*/ 0 h 819239"/>
                        <a:gd name="connsiteX1" fmla="*/ 75505 w 2845443"/>
                        <a:gd name="connsiteY1" fmla="*/ 0 h 819239"/>
                        <a:gd name="connsiteX2" fmla="*/ 81801 w 2845443"/>
                        <a:gd name="connsiteY2" fmla="*/ 0 h 819239"/>
                        <a:gd name="connsiteX3" fmla="*/ 85999 w 2845443"/>
                        <a:gd name="connsiteY3" fmla="*/ 0 h 819239"/>
                        <a:gd name="connsiteX4" fmla="*/ 88098 w 2845443"/>
                        <a:gd name="connsiteY4" fmla="*/ 0 h 819239"/>
                        <a:gd name="connsiteX5" fmla="*/ 94337 w 2845443"/>
                        <a:gd name="connsiteY5" fmla="*/ 0 h 819239"/>
                        <a:gd name="connsiteX6" fmla="*/ 144712 w 2845443"/>
                        <a:gd name="connsiteY6" fmla="*/ 0 h 819239"/>
                        <a:gd name="connsiteX7" fmla="*/ 161446 w 2845443"/>
                        <a:gd name="connsiteY7" fmla="*/ 0 h 819239"/>
                        <a:gd name="connsiteX8" fmla="*/ 165644 w 2845443"/>
                        <a:gd name="connsiteY8" fmla="*/ 0 h 819239"/>
                        <a:gd name="connsiteX9" fmla="*/ 174039 w 2845443"/>
                        <a:gd name="connsiteY9" fmla="*/ 0 h 819239"/>
                        <a:gd name="connsiteX10" fmla="*/ 174039 w 2845443"/>
                        <a:gd name="connsiteY10" fmla="*/ 18832 h 819239"/>
                        <a:gd name="connsiteX11" fmla="*/ 176138 w 2845443"/>
                        <a:gd name="connsiteY11" fmla="*/ 18832 h 819239"/>
                        <a:gd name="connsiteX12" fmla="*/ 178237 w 2845443"/>
                        <a:gd name="connsiteY12" fmla="*/ 18832 h 819239"/>
                        <a:gd name="connsiteX13" fmla="*/ 178237 w 2845443"/>
                        <a:gd name="connsiteY13" fmla="*/ 27228 h 819239"/>
                        <a:gd name="connsiteX14" fmla="*/ 224356 w 2845443"/>
                        <a:gd name="connsiteY14" fmla="*/ 27228 h 819239"/>
                        <a:gd name="connsiteX15" fmla="*/ 224356 w 2845443"/>
                        <a:gd name="connsiteY15" fmla="*/ 35566 h 819239"/>
                        <a:gd name="connsiteX16" fmla="*/ 230653 w 2845443"/>
                        <a:gd name="connsiteY16" fmla="*/ 35566 h 819239"/>
                        <a:gd name="connsiteX17" fmla="*/ 230653 w 2845443"/>
                        <a:gd name="connsiteY17" fmla="*/ 46061 h 819239"/>
                        <a:gd name="connsiteX18" fmla="*/ 253742 w 2845443"/>
                        <a:gd name="connsiteY18" fmla="*/ 46061 h 819239"/>
                        <a:gd name="connsiteX19" fmla="*/ 253742 w 2845443"/>
                        <a:gd name="connsiteY19" fmla="*/ 54457 h 819239"/>
                        <a:gd name="connsiteX20" fmla="*/ 255841 w 2845443"/>
                        <a:gd name="connsiteY20" fmla="*/ 54457 h 819239"/>
                        <a:gd name="connsiteX21" fmla="*/ 257940 w 2845443"/>
                        <a:gd name="connsiteY21" fmla="*/ 54457 h 819239"/>
                        <a:gd name="connsiteX22" fmla="*/ 257940 w 2845443"/>
                        <a:gd name="connsiteY22" fmla="*/ 81685 h 819239"/>
                        <a:gd name="connsiteX23" fmla="*/ 260039 w 2845443"/>
                        <a:gd name="connsiteY23" fmla="*/ 81685 h 819239"/>
                        <a:gd name="connsiteX24" fmla="*/ 260039 w 2845443"/>
                        <a:gd name="connsiteY24" fmla="*/ 92180 h 819239"/>
                        <a:gd name="connsiteX25" fmla="*/ 264237 w 2845443"/>
                        <a:gd name="connsiteY25" fmla="*/ 92180 h 819239"/>
                        <a:gd name="connsiteX26" fmla="*/ 268435 w 2845443"/>
                        <a:gd name="connsiteY26" fmla="*/ 92180 h 819239"/>
                        <a:gd name="connsiteX27" fmla="*/ 268435 w 2845443"/>
                        <a:gd name="connsiteY27" fmla="*/ 100517 h 819239"/>
                        <a:gd name="connsiteX28" fmla="*/ 274673 w 2845443"/>
                        <a:gd name="connsiteY28" fmla="*/ 100517 h 819239"/>
                        <a:gd name="connsiteX29" fmla="*/ 274673 w 2845443"/>
                        <a:gd name="connsiteY29" fmla="*/ 111012 h 819239"/>
                        <a:gd name="connsiteX30" fmla="*/ 301960 w 2845443"/>
                        <a:gd name="connsiteY30" fmla="*/ 111012 h 819239"/>
                        <a:gd name="connsiteX31" fmla="*/ 301960 w 2845443"/>
                        <a:gd name="connsiteY31" fmla="*/ 121507 h 819239"/>
                        <a:gd name="connsiteX32" fmla="*/ 316653 w 2845443"/>
                        <a:gd name="connsiteY32" fmla="*/ 121507 h 819239"/>
                        <a:gd name="connsiteX33" fmla="*/ 316653 w 2845443"/>
                        <a:gd name="connsiteY33" fmla="*/ 132002 h 819239"/>
                        <a:gd name="connsiteX34" fmla="*/ 339683 w 2845443"/>
                        <a:gd name="connsiteY34" fmla="*/ 132002 h 819239"/>
                        <a:gd name="connsiteX35" fmla="*/ 339683 w 2845443"/>
                        <a:gd name="connsiteY35" fmla="*/ 150834 h 819239"/>
                        <a:gd name="connsiteX36" fmla="*/ 343881 w 2845443"/>
                        <a:gd name="connsiteY36" fmla="*/ 150834 h 819239"/>
                        <a:gd name="connsiteX37" fmla="*/ 343881 w 2845443"/>
                        <a:gd name="connsiteY37" fmla="*/ 161329 h 819239"/>
                        <a:gd name="connsiteX38" fmla="*/ 345980 w 2845443"/>
                        <a:gd name="connsiteY38" fmla="*/ 161329 h 819239"/>
                        <a:gd name="connsiteX39" fmla="*/ 345980 w 2845443"/>
                        <a:gd name="connsiteY39" fmla="*/ 190656 h 819239"/>
                        <a:gd name="connsiteX40" fmla="*/ 348079 w 2845443"/>
                        <a:gd name="connsiteY40" fmla="*/ 190656 h 819239"/>
                        <a:gd name="connsiteX41" fmla="*/ 348079 w 2845443"/>
                        <a:gd name="connsiteY41" fmla="*/ 203192 h 819239"/>
                        <a:gd name="connsiteX42" fmla="*/ 352277 w 2845443"/>
                        <a:gd name="connsiteY42" fmla="*/ 203192 h 819239"/>
                        <a:gd name="connsiteX43" fmla="*/ 352277 w 2845443"/>
                        <a:gd name="connsiteY43" fmla="*/ 213687 h 819239"/>
                        <a:gd name="connsiteX44" fmla="*/ 358574 w 2845443"/>
                        <a:gd name="connsiteY44" fmla="*/ 213687 h 819239"/>
                        <a:gd name="connsiteX45" fmla="*/ 358574 w 2845443"/>
                        <a:gd name="connsiteY45" fmla="*/ 224182 h 819239"/>
                        <a:gd name="connsiteX46" fmla="*/ 362772 w 2845443"/>
                        <a:gd name="connsiteY46" fmla="*/ 224182 h 819239"/>
                        <a:gd name="connsiteX47" fmla="*/ 362772 w 2845443"/>
                        <a:gd name="connsiteY47" fmla="*/ 236717 h 819239"/>
                        <a:gd name="connsiteX48" fmla="*/ 381662 w 2845443"/>
                        <a:gd name="connsiteY48" fmla="*/ 236717 h 819239"/>
                        <a:gd name="connsiteX49" fmla="*/ 396297 w 2845443"/>
                        <a:gd name="connsiteY49" fmla="*/ 236717 h 819239"/>
                        <a:gd name="connsiteX50" fmla="*/ 413089 w 2845443"/>
                        <a:gd name="connsiteY50" fmla="*/ 236717 h 819239"/>
                        <a:gd name="connsiteX51" fmla="*/ 413089 w 2845443"/>
                        <a:gd name="connsiteY51" fmla="*/ 247212 h 819239"/>
                        <a:gd name="connsiteX52" fmla="*/ 423583 w 2845443"/>
                        <a:gd name="connsiteY52" fmla="*/ 247212 h 819239"/>
                        <a:gd name="connsiteX53" fmla="*/ 431979 w 2845443"/>
                        <a:gd name="connsiteY53" fmla="*/ 247212 h 819239"/>
                        <a:gd name="connsiteX54" fmla="*/ 431979 w 2845443"/>
                        <a:gd name="connsiteY54" fmla="*/ 270242 h 819239"/>
                        <a:gd name="connsiteX55" fmla="*/ 434078 w 2845443"/>
                        <a:gd name="connsiteY55" fmla="*/ 270242 h 819239"/>
                        <a:gd name="connsiteX56" fmla="*/ 434078 w 2845443"/>
                        <a:gd name="connsiteY56" fmla="*/ 282836 h 819239"/>
                        <a:gd name="connsiteX57" fmla="*/ 440375 w 2845443"/>
                        <a:gd name="connsiteY57" fmla="*/ 282836 h 819239"/>
                        <a:gd name="connsiteX58" fmla="*/ 446614 w 2845443"/>
                        <a:gd name="connsiteY58" fmla="*/ 282836 h 819239"/>
                        <a:gd name="connsiteX59" fmla="*/ 446614 w 2845443"/>
                        <a:gd name="connsiteY59" fmla="*/ 297470 h 819239"/>
                        <a:gd name="connsiteX60" fmla="*/ 448713 w 2845443"/>
                        <a:gd name="connsiteY60" fmla="*/ 297470 h 819239"/>
                        <a:gd name="connsiteX61" fmla="*/ 450812 w 2845443"/>
                        <a:gd name="connsiteY61" fmla="*/ 297470 h 819239"/>
                        <a:gd name="connsiteX62" fmla="*/ 450812 w 2845443"/>
                        <a:gd name="connsiteY62" fmla="*/ 310064 h 819239"/>
                        <a:gd name="connsiteX63" fmla="*/ 469702 w 2845443"/>
                        <a:gd name="connsiteY63" fmla="*/ 310064 h 819239"/>
                        <a:gd name="connsiteX64" fmla="*/ 473900 w 2845443"/>
                        <a:gd name="connsiteY64" fmla="*/ 310064 h 819239"/>
                        <a:gd name="connsiteX65" fmla="*/ 473900 w 2845443"/>
                        <a:gd name="connsiteY65" fmla="*/ 324757 h 819239"/>
                        <a:gd name="connsiteX66" fmla="*/ 503286 w 2845443"/>
                        <a:gd name="connsiteY66" fmla="*/ 324757 h 819239"/>
                        <a:gd name="connsiteX67" fmla="*/ 505327 w 2845443"/>
                        <a:gd name="connsiteY67" fmla="*/ 324757 h 819239"/>
                        <a:gd name="connsiteX68" fmla="*/ 507426 w 2845443"/>
                        <a:gd name="connsiteY68" fmla="*/ 324757 h 819239"/>
                        <a:gd name="connsiteX69" fmla="*/ 515822 w 2845443"/>
                        <a:gd name="connsiteY69" fmla="*/ 324757 h 819239"/>
                        <a:gd name="connsiteX70" fmla="*/ 515822 w 2845443"/>
                        <a:gd name="connsiteY70" fmla="*/ 337293 h 819239"/>
                        <a:gd name="connsiteX71" fmla="*/ 517920 w 2845443"/>
                        <a:gd name="connsiteY71" fmla="*/ 337293 h 819239"/>
                        <a:gd name="connsiteX72" fmla="*/ 517920 w 2845443"/>
                        <a:gd name="connsiteY72" fmla="*/ 366620 h 819239"/>
                        <a:gd name="connsiteX73" fmla="*/ 524217 w 2845443"/>
                        <a:gd name="connsiteY73" fmla="*/ 366620 h 819239"/>
                        <a:gd name="connsiteX74" fmla="*/ 524217 w 2845443"/>
                        <a:gd name="connsiteY74" fmla="*/ 381313 h 819239"/>
                        <a:gd name="connsiteX75" fmla="*/ 528415 w 2845443"/>
                        <a:gd name="connsiteY75" fmla="*/ 381313 h 819239"/>
                        <a:gd name="connsiteX76" fmla="*/ 532613 w 2845443"/>
                        <a:gd name="connsiteY76" fmla="*/ 381313 h 819239"/>
                        <a:gd name="connsiteX77" fmla="*/ 559841 w 2845443"/>
                        <a:gd name="connsiteY77" fmla="*/ 381313 h 819239"/>
                        <a:gd name="connsiteX78" fmla="*/ 559841 w 2845443"/>
                        <a:gd name="connsiteY78" fmla="*/ 395947 h 819239"/>
                        <a:gd name="connsiteX79" fmla="*/ 582930 w 2845443"/>
                        <a:gd name="connsiteY79" fmla="*/ 395947 h 819239"/>
                        <a:gd name="connsiteX80" fmla="*/ 591326 w 2845443"/>
                        <a:gd name="connsiteY80" fmla="*/ 395947 h 819239"/>
                        <a:gd name="connsiteX81" fmla="*/ 591326 w 2845443"/>
                        <a:gd name="connsiteY81" fmla="*/ 412739 h 819239"/>
                        <a:gd name="connsiteX82" fmla="*/ 603920 w 2845443"/>
                        <a:gd name="connsiteY82" fmla="*/ 412739 h 819239"/>
                        <a:gd name="connsiteX83" fmla="*/ 603920 w 2845443"/>
                        <a:gd name="connsiteY83" fmla="*/ 427432 h 819239"/>
                        <a:gd name="connsiteX84" fmla="*/ 606019 w 2845443"/>
                        <a:gd name="connsiteY84" fmla="*/ 427432 h 819239"/>
                        <a:gd name="connsiteX85" fmla="*/ 614415 w 2845443"/>
                        <a:gd name="connsiteY85" fmla="*/ 427432 h 819239"/>
                        <a:gd name="connsiteX86" fmla="*/ 614415 w 2845443"/>
                        <a:gd name="connsiteY86" fmla="*/ 444165 h 819239"/>
                        <a:gd name="connsiteX87" fmla="*/ 620653 w 2845443"/>
                        <a:gd name="connsiteY87" fmla="*/ 444165 h 819239"/>
                        <a:gd name="connsiteX88" fmla="*/ 629049 w 2845443"/>
                        <a:gd name="connsiteY88" fmla="*/ 444165 h 819239"/>
                        <a:gd name="connsiteX89" fmla="*/ 629049 w 2845443"/>
                        <a:gd name="connsiteY89" fmla="*/ 462997 h 819239"/>
                        <a:gd name="connsiteX90" fmla="*/ 671029 w 2845443"/>
                        <a:gd name="connsiteY90" fmla="*/ 462997 h 819239"/>
                        <a:gd name="connsiteX91" fmla="*/ 671029 w 2845443"/>
                        <a:gd name="connsiteY91" fmla="*/ 498622 h 819239"/>
                        <a:gd name="connsiteX92" fmla="*/ 681465 w 2845443"/>
                        <a:gd name="connsiteY92" fmla="*/ 498622 h 819239"/>
                        <a:gd name="connsiteX93" fmla="*/ 687762 w 2845443"/>
                        <a:gd name="connsiteY93" fmla="*/ 498622 h 819239"/>
                        <a:gd name="connsiteX94" fmla="*/ 689861 w 2845443"/>
                        <a:gd name="connsiteY94" fmla="*/ 498622 h 819239"/>
                        <a:gd name="connsiteX95" fmla="*/ 689861 w 2845443"/>
                        <a:gd name="connsiteY95" fmla="*/ 519611 h 819239"/>
                        <a:gd name="connsiteX96" fmla="*/ 696158 w 2845443"/>
                        <a:gd name="connsiteY96" fmla="*/ 519611 h 819239"/>
                        <a:gd name="connsiteX97" fmla="*/ 725543 w 2845443"/>
                        <a:gd name="connsiteY97" fmla="*/ 519611 h 819239"/>
                        <a:gd name="connsiteX98" fmla="*/ 729741 w 2845443"/>
                        <a:gd name="connsiteY98" fmla="*/ 519611 h 819239"/>
                        <a:gd name="connsiteX99" fmla="*/ 738137 w 2845443"/>
                        <a:gd name="connsiteY99" fmla="*/ 519611 h 819239"/>
                        <a:gd name="connsiteX100" fmla="*/ 771662 w 2845443"/>
                        <a:gd name="connsiteY100" fmla="*/ 519611 h 819239"/>
                        <a:gd name="connsiteX101" fmla="*/ 771662 w 2845443"/>
                        <a:gd name="connsiteY101" fmla="*/ 540543 h 819239"/>
                        <a:gd name="connsiteX102" fmla="*/ 775860 w 2845443"/>
                        <a:gd name="connsiteY102" fmla="*/ 540543 h 819239"/>
                        <a:gd name="connsiteX103" fmla="*/ 777959 w 2845443"/>
                        <a:gd name="connsiteY103" fmla="*/ 540543 h 819239"/>
                        <a:gd name="connsiteX104" fmla="*/ 780058 w 2845443"/>
                        <a:gd name="connsiteY104" fmla="*/ 540543 h 819239"/>
                        <a:gd name="connsiteX105" fmla="*/ 857603 w 2845443"/>
                        <a:gd name="connsiteY105" fmla="*/ 540543 h 819239"/>
                        <a:gd name="connsiteX106" fmla="*/ 857603 w 2845443"/>
                        <a:gd name="connsiteY106" fmla="*/ 565672 h 819239"/>
                        <a:gd name="connsiteX107" fmla="*/ 884890 w 2845443"/>
                        <a:gd name="connsiteY107" fmla="*/ 565672 h 819239"/>
                        <a:gd name="connsiteX108" fmla="*/ 945702 w 2845443"/>
                        <a:gd name="connsiteY108" fmla="*/ 565672 h 819239"/>
                        <a:gd name="connsiteX109" fmla="*/ 947801 w 2845443"/>
                        <a:gd name="connsiteY109" fmla="*/ 565672 h 819239"/>
                        <a:gd name="connsiteX110" fmla="*/ 949900 w 2845443"/>
                        <a:gd name="connsiteY110" fmla="*/ 565672 h 819239"/>
                        <a:gd name="connsiteX111" fmla="*/ 960395 w 2845443"/>
                        <a:gd name="connsiteY111" fmla="*/ 565672 h 819239"/>
                        <a:gd name="connsiteX112" fmla="*/ 960395 w 2845443"/>
                        <a:gd name="connsiteY112" fmla="*/ 599197 h 819239"/>
                        <a:gd name="connsiteX113" fmla="*/ 981326 w 2845443"/>
                        <a:gd name="connsiteY113" fmla="*/ 599197 h 819239"/>
                        <a:gd name="connsiteX114" fmla="*/ 981326 w 2845443"/>
                        <a:gd name="connsiteY114" fmla="*/ 630623 h 819239"/>
                        <a:gd name="connsiteX115" fmla="*/ 1037940 w 2845443"/>
                        <a:gd name="connsiteY115" fmla="*/ 630623 h 819239"/>
                        <a:gd name="connsiteX116" fmla="*/ 1119741 w 2845443"/>
                        <a:gd name="connsiteY116" fmla="*/ 630623 h 819239"/>
                        <a:gd name="connsiteX117" fmla="*/ 1126038 w 2845443"/>
                        <a:gd name="connsiteY117" fmla="*/ 630623 h 819239"/>
                        <a:gd name="connsiteX118" fmla="*/ 1153266 w 2845443"/>
                        <a:gd name="connsiteY118" fmla="*/ 630623 h 819239"/>
                        <a:gd name="connsiteX119" fmla="*/ 1153266 w 2845443"/>
                        <a:gd name="connsiteY119" fmla="*/ 674643 h 819239"/>
                        <a:gd name="connsiteX120" fmla="*/ 1205682 w 2845443"/>
                        <a:gd name="connsiteY120" fmla="*/ 674643 h 819239"/>
                        <a:gd name="connsiteX121" fmla="*/ 1205682 w 2845443"/>
                        <a:gd name="connsiteY121" fmla="*/ 720704 h 819239"/>
                        <a:gd name="connsiteX122" fmla="*/ 1463622 w 2845443"/>
                        <a:gd name="connsiteY122" fmla="*/ 720704 h 819239"/>
                        <a:gd name="connsiteX123" fmla="*/ 1465721 w 2845443"/>
                        <a:gd name="connsiteY123" fmla="*/ 720704 h 819239"/>
                        <a:gd name="connsiteX124" fmla="*/ 1715265 w 2845443"/>
                        <a:gd name="connsiteY124" fmla="*/ 720704 h 819239"/>
                        <a:gd name="connsiteX125" fmla="*/ 1908137 w 2845443"/>
                        <a:gd name="connsiteY125" fmla="*/ 720704 h 819239"/>
                        <a:gd name="connsiteX126" fmla="*/ 1996235 w 2845443"/>
                        <a:gd name="connsiteY126" fmla="*/ 720704 h 819239"/>
                        <a:gd name="connsiteX127" fmla="*/ 2038157 w 2845443"/>
                        <a:gd name="connsiteY127" fmla="*/ 720704 h 819239"/>
                        <a:gd name="connsiteX128" fmla="*/ 2038157 w 2845443"/>
                        <a:gd name="connsiteY128" fmla="*/ 819239 h 819239"/>
                        <a:gd name="connsiteX129" fmla="*/ 2142988 w 2845443"/>
                        <a:gd name="connsiteY129" fmla="*/ 819239 h 819239"/>
                        <a:gd name="connsiteX130" fmla="*/ 2153483 w 2845443"/>
                        <a:gd name="connsiteY130" fmla="*/ 819239 h 819239"/>
                        <a:gd name="connsiteX131" fmla="*/ 2845443 w 2845443"/>
                        <a:gd name="connsiteY131" fmla="*/ 819239 h 819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  <a:cxn ang="0">
                          <a:pos x="connsiteX98" y="connsiteY98"/>
                        </a:cxn>
                        <a:cxn ang="0">
                          <a:pos x="connsiteX99" y="connsiteY99"/>
                        </a:cxn>
                        <a:cxn ang="0">
                          <a:pos x="connsiteX100" y="connsiteY100"/>
                        </a:cxn>
                        <a:cxn ang="0">
                          <a:pos x="connsiteX101" y="connsiteY101"/>
                        </a:cxn>
                        <a:cxn ang="0">
                          <a:pos x="connsiteX102" y="connsiteY102"/>
                        </a:cxn>
                        <a:cxn ang="0">
                          <a:pos x="connsiteX103" y="connsiteY103"/>
                        </a:cxn>
                        <a:cxn ang="0">
                          <a:pos x="connsiteX104" y="connsiteY104"/>
                        </a:cxn>
                        <a:cxn ang="0">
                          <a:pos x="connsiteX105" y="connsiteY105"/>
                        </a:cxn>
                        <a:cxn ang="0">
                          <a:pos x="connsiteX106" y="connsiteY106"/>
                        </a:cxn>
                        <a:cxn ang="0">
                          <a:pos x="connsiteX107" y="connsiteY107"/>
                        </a:cxn>
                        <a:cxn ang="0">
                          <a:pos x="connsiteX108" y="connsiteY108"/>
                        </a:cxn>
                        <a:cxn ang="0">
                          <a:pos x="connsiteX109" y="connsiteY109"/>
                        </a:cxn>
                        <a:cxn ang="0">
                          <a:pos x="connsiteX110" y="connsiteY110"/>
                        </a:cxn>
                        <a:cxn ang="0">
                          <a:pos x="connsiteX111" y="connsiteY111"/>
                        </a:cxn>
                        <a:cxn ang="0">
                          <a:pos x="connsiteX112" y="connsiteY112"/>
                        </a:cxn>
                        <a:cxn ang="0">
                          <a:pos x="connsiteX113" y="connsiteY113"/>
                        </a:cxn>
                        <a:cxn ang="0">
                          <a:pos x="connsiteX114" y="connsiteY114"/>
                        </a:cxn>
                        <a:cxn ang="0">
                          <a:pos x="connsiteX115" y="connsiteY115"/>
                        </a:cxn>
                        <a:cxn ang="0">
                          <a:pos x="connsiteX116" y="connsiteY116"/>
                        </a:cxn>
                        <a:cxn ang="0">
                          <a:pos x="connsiteX117" y="connsiteY117"/>
                        </a:cxn>
                        <a:cxn ang="0">
                          <a:pos x="connsiteX118" y="connsiteY118"/>
                        </a:cxn>
                        <a:cxn ang="0">
                          <a:pos x="connsiteX119" y="connsiteY119"/>
                        </a:cxn>
                        <a:cxn ang="0">
                          <a:pos x="connsiteX120" y="connsiteY120"/>
                        </a:cxn>
                        <a:cxn ang="0">
                          <a:pos x="connsiteX121" y="connsiteY121"/>
                        </a:cxn>
                        <a:cxn ang="0">
                          <a:pos x="connsiteX122" y="connsiteY122"/>
                        </a:cxn>
                        <a:cxn ang="0">
                          <a:pos x="connsiteX123" y="connsiteY123"/>
                        </a:cxn>
                        <a:cxn ang="0">
                          <a:pos x="connsiteX124" y="connsiteY124"/>
                        </a:cxn>
                        <a:cxn ang="0">
                          <a:pos x="connsiteX125" y="connsiteY125"/>
                        </a:cxn>
                        <a:cxn ang="0">
                          <a:pos x="connsiteX126" y="connsiteY126"/>
                        </a:cxn>
                        <a:cxn ang="0">
                          <a:pos x="connsiteX127" y="connsiteY127"/>
                        </a:cxn>
                        <a:cxn ang="0">
                          <a:pos x="connsiteX128" y="connsiteY128"/>
                        </a:cxn>
                        <a:cxn ang="0">
                          <a:pos x="connsiteX129" y="connsiteY129"/>
                        </a:cxn>
                        <a:cxn ang="0">
                          <a:pos x="connsiteX130" y="connsiteY130"/>
                        </a:cxn>
                        <a:cxn ang="0">
                          <a:pos x="connsiteX131" y="connsiteY131"/>
                        </a:cxn>
                      </a:cxnLst>
                      <a:rect l="l" t="t" r="r" b="b"/>
                      <a:pathLst>
                        <a:path w="2845443" h="819239">
                          <a:moveTo>
                            <a:pt x="0" y="0"/>
                          </a:moveTo>
                          <a:lnTo>
                            <a:pt x="75505" y="0"/>
                          </a:lnTo>
                          <a:lnTo>
                            <a:pt x="81801" y="0"/>
                          </a:lnTo>
                          <a:lnTo>
                            <a:pt x="85999" y="0"/>
                          </a:lnTo>
                          <a:lnTo>
                            <a:pt x="88098" y="0"/>
                          </a:lnTo>
                          <a:lnTo>
                            <a:pt x="94337" y="0"/>
                          </a:lnTo>
                          <a:lnTo>
                            <a:pt x="144712" y="0"/>
                          </a:lnTo>
                          <a:lnTo>
                            <a:pt x="161446" y="0"/>
                          </a:lnTo>
                          <a:lnTo>
                            <a:pt x="165644" y="0"/>
                          </a:lnTo>
                          <a:lnTo>
                            <a:pt x="174039" y="0"/>
                          </a:lnTo>
                          <a:lnTo>
                            <a:pt x="174039" y="18832"/>
                          </a:lnTo>
                          <a:lnTo>
                            <a:pt x="176138" y="18832"/>
                          </a:lnTo>
                          <a:lnTo>
                            <a:pt x="178237" y="18832"/>
                          </a:lnTo>
                          <a:lnTo>
                            <a:pt x="178237" y="27228"/>
                          </a:lnTo>
                          <a:lnTo>
                            <a:pt x="224356" y="27228"/>
                          </a:lnTo>
                          <a:lnTo>
                            <a:pt x="224356" y="35566"/>
                          </a:lnTo>
                          <a:lnTo>
                            <a:pt x="230653" y="35566"/>
                          </a:lnTo>
                          <a:lnTo>
                            <a:pt x="230653" y="46061"/>
                          </a:lnTo>
                          <a:lnTo>
                            <a:pt x="253742" y="46061"/>
                          </a:lnTo>
                          <a:lnTo>
                            <a:pt x="253742" y="54457"/>
                          </a:lnTo>
                          <a:lnTo>
                            <a:pt x="255841" y="54457"/>
                          </a:lnTo>
                          <a:lnTo>
                            <a:pt x="257940" y="54457"/>
                          </a:lnTo>
                          <a:lnTo>
                            <a:pt x="257940" y="81685"/>
                          </a:lnTo>
                          <a:lnTo>
                            <a:pt x="260039" y="81685"/>
                          </a:lnTo>
                          <a:lnTo>
                            <a:pt x="260039" y="92180"/>
                          </a:lnTo>
                          <a:lnTo>
                            <a:pt x="264237" y="92180"/>
                          </a:lnTo>
                          <a:lnTo>
                            <a:pt x="268435" y="92180"/>
                          </a:lnTo>
                          <a:lnTo>
                            <a:pt x="268435" y="100517"/>
                          </a:lnTo>
                          <a:lnTo>
                            <a:pt x="274673" y="100517"/>
                          </a:lnTo>
                          <a:lnTo>
                            <a:pt x="274673" y="111012"/>
                          </a:lnTo>
                          <a:lnTo>
                            <a:pt x="301960" y="111012"/>
                          </a:lnTo>
                          <a:lnTo>
                            <a:pt x="301960" y="121507"/>
                          </a:lnTo>
                          <a:lnTo>
                            <a:pt x="316653" y="121507"/>
                          </a:lnTo>
                          <a:lnTo>
                            <a:pt x="316653" y="132002"/>
                          </a:lnTo>
                          <a:lnTo>
                            <a:pt x="339683" y="132002"/>
                          </a:lnTo>
                          <a:lnTo>
                            <a:pt x="339683" y="150834"/>
                          </a:lnTo>
                          <a:lnTo>
                            <a:pt x="343881" y="150834"/>
                          </a:lnTo>
                          <a:lnTo>
                            <a:pt x="343881" y="161329"/>
                          </a:lnTo>
                          <a:lnTo>
                            <a:pt x="345980" y="161329"/>
                          </a:lnTo>
                          <a:lnTo>
                            <a:pt x="345980" y="190656"/>
                          </a:lnTo>
                          <a:lnTo>
                            <a:pt x="348079" y="190656"/>
                          </a:lnTo>
                          <a:lnTo>
                            <a:pt x="348079" y="203192"/>
                          </a:lnTo>
                          <a:lnTo>
                            <a:pt x="352277" y="203192"/>
                          </a:lnTo>
                          <a:lnTo>
                            <a:pt x="352277" y="213687"/>
                          </a:lnTo>
                          <a:lnTo>
                            <a:pt x="358574" y="213687"/>
                          </a:lnTo>
                          <a:lnTo>
                            <a:pt x="358574" y="224182"/>
                          </a:lnTo>
                          <a:lnTo>
                            <a:pt x="362772" y="224182"/>
                          </a:lnTo>
                          <a:lnTo>
                            <a:pt x="362772" y="236717"/>
                          </a:lnTo>
                          <a:lnTo>
                            <a:pt x="381662" y="236717"/>
                          </a:lnTo>
                          <a:lnTo>
                            <a:pt x="396297" y="236717"/>
                          </a:lnTo>
                          <a:lnTo>
                            <a:pt x="413089" y="236717"/>
                          </a:lnTo>
                          <a:lnTo>
                            <a:pt x="413089" y="247212"/>
                          </a:lnTo>
                          <a:lnTo>
                            <a:pt x="423583" y="247212"/>
                          </a:lnTo>
                          <a:lnTo>
                            <a:pt x="431979" y="247212"/>
                          </a:lnTo>
                          <a:lnTo>
                            <a:pt x="431979" y="270242"/>
                          </a:lnTo>
                          <a:lnTo>
                            <a:pt x="434078" y="270242"/>
                          </a:lnTo>
                          <a:lnTo>
                            <a:pt x="434078" y="282836"/>
                          </a:lnTo>
                          <a:lnTo>
                            <a:pt x="440375" y="282836"/>
                          </a:lnTo>
                          <a:lnTo>
                            <a:pt x="446614" y="282836"/>
                          </a:lnTo>
                          <a:lnTo>
                            <a:pt x="446614" y="297470"/>
                          </a:lnTo>
                          <a:lnTo>
                            <a:pt x="448713" y="297470"/>
                          </a:lnTo>
                          <a:lnTo>
                            <a:pt x="450812" y="297470"/>
                          </a:lnTo>
                          <a:lnTo>
                            <a:pt x="450812" y="310064"/>
                          </a:lnTo>
                          <a:lnTo>
                            <a:pt x="469702" y="310064"/>
                          </a:lnTo>
                          <a:lnTo>
                            <a:pt x="473900" y="310064"/>
                          </a:lnTo>
                          <a:lnTo>
                            <a:pt x="473900" y="324757"/>
                          </a:lnTo>
                          <a:lnTo>
                            <a:pt x="503286" y="324757"/>
                          </a:lnTo>
                          <a:lnTo>
                            <a:pt x="505327" y="324757"/>
                          </a:lnTo>
                          <a:lnTo>
                            <a:pt x="507426" y="324757"/>
                          </a:lnTo>
                          <a:lnTo>
                            <a:pt x="515822" y="324757"/>
                          </a:lnTo>
                          <a:lnTo>
                            <a:pt x="515822" y="337293"/>
                          </a:lnTo>
                          <a:lnTo>
                            <a:pt x="517920" y="337293"/>
                          </a:lnTo>
                          <a:lnTo>
                            <a:pt x="517920" y="366620"/>
                          </a:lnTo>
                          <a:lnTo>
                            <a:pt x="524217" y="366620"/>
                          </a:lnTo>
                          <a:lnTo>
                            <a:pt x="524217" y="381313"/>
                          </a:lnTo>
                          <a:lnTo>
                            <a:pt x="528415" y="381313"/>
                          </a:lnTo>
                          <a:lnTo>
                            <a:pt x="532613" y="381313"/>
                          </a:lnTo>
                          <a:lnTo>
                            <a:pt x="559841" y="381313"/>
                          </a:lnTo>
                          <a:lnTo>
                            <a:pt x="559841" y="395947"/>
                          </a:lnTo>
                          <a:lnTo>
                            <a:pt x="582930" y="395947"/>
                          </a:lnTo>
                          <a:lnTo>
                            <a:pt x="591326" y="395947"/>
                          </a:lnTo>
                          <a:lnTo>
                            <a:pt x="591326" y="412739"/>
                          </a:lnTo>
                          <a:lnTo>
                            <a:pt x="603920" y="412739"/>
                          </a:lnTo>
                          <a:lnTo>
                            <a:pt x="603920" y="427432"/>
                          </a:lnTo>
                          <a:lnTo>
                            <a:pt x="606019" y="427432"/>
                          </a:lnTo>
                          <a:lnTo>
                            <a:pt x="614415" y="427432"/>
                          </a:lnTo>
                          <a:lnTo>
                            <a:pt x="614415" y="444165"/>
                          </a:lnTo>
                          <a:lnTo>
                            <a:pt x="620653" y="444165"/>
                          </a:lnTo>
                          <a:lnTo>
                            <a:pt x="629049" y="444165"/>
                          </a:lnTo>
                          <a:lnTo>
                            <a:pt x="629049" y="462997"/>
                          </a:lnTo>
                          <a:lnTo>
                            <a:pt x="671029" y="462997"/>
                          </a:lnTo>
                          <a:lnTo>
                            <a:pt x="671029" y="498622"/>
                          </a:lnTo>
                          <a:lnTo>
                            <a:pt x="681465" y="498622"/>
                          </a:lnTo>
                          <a:lnTo>
                            <a:pt x="687762" y="498622"/>
                          </a:lnTo>
                          <a:lnTo>
                            <a:pt x="689861" y="498622"/>
                          </a:lnTo>
                          <a:lnTo>
                            <a:pt x="689861" y="519611"/>
                          </a:lnTo>
                          <a:lnTo>
                            <a:pt x="696158" y="519611"/>
                          </a:lnTo>
                          <a:lnTo>
                            <a:pt x="725543" y="519611"/>
                          </a:lnTo>
                          <a:lnTo>
                            <a:pt x="729741" y="519611"/>
                          </a:lnTo>
                          <a:lnTo>
                            <a:pt x="738137" y="519611"/>
                          </a:lnTo>
                          <a:lnTo>
                            <a:pt x="771662" y="519611"/>
                          </a:lnTo>
                          <a:lnTo>
                            <a:pt x="771662" y="540543"/>
                          </a:lnTo>
                          <a:lnTo>
                            <a:pt x="775860" y="540543"/>
                          </a:lnTo>
                          <a:lnTo>
                            <a:pt x="777959" y="540543"/>
                          </a:lnTo>
                          <a:lnTo>
                            <a:pt x="780058" y="540543"/>
                          </a:lnTo>
                          <a:lnTo>
                            <a:pt x="857603" y="540543"/>
                          </a:lnTo>
                          <a:lnTo>
                            <a:pt x="857603" y="565672"/>
                          </a:lnTo>
                          <a:lnTo>
                            <a:pt x="884890" y="565672"/>
                          </a:lnTo>
                          <a:lnTo>
                            <a:pt x="945702" y="565672"/>
                          </a:lnTo>
                          <a:lnTo>
                            <a:pt x="947801" y="565672"/>
                          </a:lnTo>
                          <a:lnTo>
                            <a:pt x="949900" y="565672"/>
                          </a:lnTo>
                          <a:lnTo>
                            <a:pt x="960395" y="565672"/>
                          </a:lnTo>
                          <a:lnTo>
                            <a:pt x="960395" y="599197"/>
                          </a:lnTo>
                          <a:lnTo>
                            <a:pt x="981326" y="599197"/>
                          </a:lnTo>
                          <a:lnTo>
                            <a:pt x="981326" y="630623"/>
                          </a:lnTo>
                          <a:lnTo>
                            <a:pt x="1037940" y="630623"/>
                          </a:lnTo>
                          <a:lnTo>
                            <a:pt x="1119741" y="630623"/>
                          </a:lnTo>
                          <a:lnTo>
                            <a:pt x="1126038" y="630623"/>
                          </a:lnTo>
                          <a:lnTo>
                            <a:pt x="1153266" y="630623"/>
                          </a:lnTo>
                          <a:lnTo>
                            <a:pt x="1153266" y="674643"/>
                          </a:lnTo>
                          <a:lnTo>
                            <a:pt x="1205682" y="674643"/>
                          </a:lnTo>
                          <a:lnTo>
                            <a:pt x="1205682" y="720704"/>
                          </a:lnTo>
                          <a:lnTo>
                            <a:pt x="1463622" y="720704"/>
                          </a:lnTo>
                          <a:lnTo>
                            <a:pt x="1465721" y="720704"/>
                          </a:lnTo>
                          <a:lnTo>
                            <a:pt x="1715265" y="720704"/>
                          </a:lnTo>
                          <a:lnTo>
                            <a:pt x="1908137" y="720704"/>
                          </a:lnTo>
                          <a:lnTo>
                            <a:pt x="1996235" y="720704"/>
                          </a:lnTo>
                          <a:lnTo>
                            <a:pt x="2038157" y="720704"/>
                          </a:lnTo>
                          <a:lnTo>
                            <a:pt x="2038157" y="819239"/>
                          </a:lnTo>
                          <a:lnTo>
                            <a:pt x="2142988" y="819239"/>
                          </a:lnTo>
                          <a:lnTo>
                            <a:pt x="2153483" y="819239"/>
                          </a:lnTo>
                          <a:lnTo>
                            <a:pt x="2845443" y="819239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</p:grpSp>
              <p:grpSp>
                <p:nvGrpSpPr>
                  <p:cNvPr id="146" name="Group 145">
                    <a:extLst>
                      <a:ext uri="{FF2B5EF4-FFF2-40B4-BE49-F238E27FC236}">
                        <a16:creationId xmlns:a16="http://schemas.microsoft.com/office/drawing/2014/main" id="{CF6172CC-03DA-4744-81CA-22B6124600A4}"/>
                      </a:ext>
                    </a:extLst>
                  </p:cNvPr>
                  <p:cNvGrpSpPr/>
                  <p:nvPr/>
                </p:nvGrpSpPr>
                <p:grpSpPr>
                  <a:xfrm>
                    <a:off x="16236639" y="1069550"/>
                    <a:ext cx="2784786" cy="894011"/>
                    <a:chOff x="16236639" y="1069550"/>
                    <a:chExt cx="2779028" cy="894011"/>
                  </a:xfrm>
                </p:grpSpPr>
                <p:sp>
                  <p:nvSpPr>
                    <p:cNvPr id="147" name="Graphic 20">
                      <a:extLst>
                        <a:ext uri="{FF2B5EF4-FFF2-40B4-BE49-F238E27FC236}">
                          <a16:creationId xmlns:a16="http://schemas.microsoft.com/office/drawing/2014/main" id="{C08B1012-A9D6-4EA1-A458-10BD2DE59B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009830" y="189156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48" name="Graphic 20">
                      <a:extLst>
                        <a:ext uri="{FF2B5EF4-FFF2-40B4-BE49-F238E27FC236}">
                          <a16:creationId xmlns:a16="http://schemas.microsoft.com/office/drawing/2014/main" id="{ABF412B3-F23E-430A-9B5C-413BB66A4F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317057" y="189156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49" name="Graphic 20">
                      <a:extLst>
                        <a:ext uri="{FF2B5EF4-FFF2-40B4-BE49-F238E27FC236}">
                          <a16:creationId xmlns:a16="http://schemas.microsoft.com/office/drawing/2014/main" id="{E26D05FB-BB5A-4B19-ABA9-F8912A8F58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306550" y="189156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0" name="Graphic 20">
                      <a:extLst>
                        <a:ext uri="{FF2B5EF4-FFF2-40B4-BE49-F238E27FC236}">
                          <a16:creationId xmlns:a16="http://schemas.microsoft.com/office/drawing/2014/main" id="{3DA372BF-F2AC-499D-9A03-6A679B1F76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159625" y="179288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1" name="Graphic 20">
                      <a:extLst>
                        <a:ext uri="{FF2B5EF4-FFF2-40B4-BE49-F238E27FC236}">
                          <a16:creationId xmlns:a16="http://schemas.microsoft.com/office/drawing/2014/main" id="{DA9452F1-D745-4F6C-9447-86803316BF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71423" y="179288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2" name="Graphic 20">
                      <a:extLst>
                        <a:ext uri="{FF2B5EF4-FFF2-40B4-BE49-F238E27FC236}">
                          <a16:creationId xmlns:a16="http://schemas.microsoft.com/office/drawing/2014/main" id="{9E62B24B-E78B-44C1-97E7-3788439E36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878267" y="179288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3" name="Graphic 20">
                      <a:extLst>
                        <a:ext uri="{FF2B5EF4-FFF2-40B4-BE49-F238E27FC236}">
                          <a16:creationId xmlns:a16="http://schemas.microsoft.com/office/drawing/2014/main" id="{39394CE6-62ED-49CD-8D80-8621F11CCF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28488" y="179288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4" name="Graphic 20">
                      <a:extLst>
                        <a:ext uri="{FF2B5EF4-FFF2-40B4-BE49-F238E27FC236}">
                          <a16:creationId xmlns:a16="http://schemas.microsoft.com/office/drawing/2014/main" id="{A732008A-7362-4262-8305-57F931467A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26386" y="179288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5" name="Graphic 20">
                      <a:extLst>
                        <a:ext uri="{FF2B5EF4-FFF2-40B4-BE49-F238E27FC236}">
                          <a16:creationId xmlns:a16="http://schemas.microsoft.com/office/drawing/2014/main" id="{17D18B70-CB10-4453-813E-4A24894254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288406" y="170278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6" name="Graphic 20">
                      <a:extLst>
                        <a:ext uri="{FF2B5EF4-FFF2-40B4-BE49-F238E27FC236}">
                          <a16:creationId xmlns:a16="http://schemas.microsoft.com/office/drawing/2014/main" id="{A8B33C21-E049-40B0-A840-24D024ECBF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282102" y="170278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7" name="Graphic 20">
                      <a:extLst>
                        <a:ext uri="{FF2B5EF4-FFF2-40B4-BE49-F238E27FC236}">
                          <a16:creationId xmlns:a16="http://schemas.microsoft.com/office/drawing/2014/main" id="{B2D20FF8-D029-483B-BA90-E0B834323F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200204" y="170278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8" name="Graphic 20">
                      <a:extLst>
                        <a:ext uri="{FF2B5EF4-FFF2-40B4-BE49-F238E27FC236}">
                          <a16:creationId xmlns:a16="http://schemas.microsoft.com/office/drawing/2014/main" id="{424DD135-4AB7-466B-BD29-798B8EB1FD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12061" y="163781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59" name="Graphic 20">
                      <a:extLst>
                        <a:ext uri="{FF2B5EF4-FFF2-40B4-BE49-F238E27FC236}">
                          <a16:creationId xmlns:a16="http://schemas.microsoft.com/office/drawing/2014/main" id="{C8EAF359-39AD-4537-83B7-E8A9F038D9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09959" y="163781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0" name="Graphic 20">
                      <a:extLst>
                        <a:ext uri="{FF2B5EF4-FFF2-40B4-BE49-F238E27FC236}">
                          <a16:creationId xmlns:a16="http://schemas.microsoft.com/office/drawing/2014/main" id="{125A79D0-07D4-4DC6-9617-391DB53829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07858" y="163781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1" name="Graphic 20">
                      <a:extLst>
                        <a:ext uri="{FF2B5EF4-FFF2-40B4-BE49-F238E27FC236}">
                          <a16:creationId xmlns:a16="http://schemas.microsoft.com/office/drawing/2014/main" id="{78ED6003-FD88-4528-B24A-A5C275E606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46975" y="163781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2" name="Graphic 20">
                      <a:extLst>
                        <a:ext uri="{FF2B5EF4-FFF2-40B4-BE49-F238E27FC236}">
                          <a16:creationId xmlns:a16="http://schemas.microsoft.com/office/drawing/2014/main" id="{B62059B4-14DB-484B-9D2C-CCBC57A308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941962" y="161262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3" name="Graphic 20">
                      <a:extLst>
                        <a:ext uri="{FF2B5EF4-FFF2-40B4-BE49-F238E27FC236}">
                          <a16:creationId xmlns:a16="http://schemas.microsoft.com/office/drawing/2014/main" id="{175CBFB6-DBD0-45F0-9E3B-E1A342529C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939860" y="161262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4" name="Graphic 20">
                      <a:extLst>
                        <a:ext uri="{FF2B5EF4-FFF2-40B4-BE49-F238E27FC236}">
                          <a16:creationId xmlns:a16="http://schemas.microsoft.com/office/drawing/2014/main" id="{ACF57F01-7C25-40A3-BCBB-C95B2E65BB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937817" y="161262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5" name="Graphic 20">
                      <a:extLst>
                        <a:ext uri="{FF2B5EF4-FFF2-40B4-BE49-F238E27FC236}">
                          <a16:creationId xmlns:a16="http://schemas.microsoft.com/office/drawing/2014/main" id="{687CCBA1-2B9F-488E-A4EF-4D4D8B68DF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99991" y="159168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6" name="Graphic 20">
                      <a:extLst>
                        <a:ext uri="{FF2B5EF4-FFF2-40B4-BE49-F238E27FC236}">
                          <a16:creationId xmlns:a16="http://schemas.microsoft.com/office/drawing/2014/main" id="{F5139D8D-8FCA-4076-ABA1-2FC172D9B1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91586" y="159168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7" name="Graphic 20">
                      <a:extLst>
                        <a:ext uri="{FF2B5EF4-FFF2-40B4-BE49-F238E27FC236}">
                          <a16:creationId xmlns:a16="http://schemas.microsoft.com/office/drawing/2014/main" id="{B91BB765-1597-4A21-8362-8D8453DA63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87149" y="159168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8" name="Graphic 20">
                      <a:extLst>
                        <a:ext uri="{FF2B5EF4-FFF2-40B4-BE49-F238E27FC236}">
                          <a16:creationId xmlns:a16="http://schemas.microsoft.com/office/drawing/2014/main" id="{F8921A1E-4FBE-4CC3-A339-4F594968EB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58021" y="159168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69" name="Graphic 20">
                      <a:extLst>
                        <a:ext uri="{FF2B5EF4-FFF2-40B4-BE49-F238E27FC236}">
                          <a16:creationId xmlns:a16="http://schemas.microsoft.com/office/drawing/2014/main" id="{2F90F74A-424A-4BC9-9BC7-8497C00DC8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49615" y="157261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0" name="Graphic 20">
                      <a:extLst>
                        <a:ext uri="{FF2B5EF4-FFF2-40B4-BE49-F238E27FC236}">
                          <a16:creationId xmlns:a16="http://schemas.microsoft.com/office/drawing/2014/main" id="{FC9EAB02-9C84-4221-B2B0-43E60CF9B4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43311" y="157261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1" name="Graphic 20">
                      <a:extLst>
                        <a:ext uri="{FF2B5EF4-FFF2-40B4-BE49-F238E27FC236}">
                          <a16:creationId xmlns:a16="http://schemas.microsoft.com/office/drawing/2014/main" id="{12A866E0-F34E-46A2-9319-8540A62747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82428" y="151831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2" name="Graphic 20">
                      <a:extLst>
                        <a:ext uri="{FF2B5EF4-FFF2-40B4-BE49-F238E27FC236}">
                          <a16:creationId xmlns:a16="http://schemas.microsoft.com/office/drawing/2014/main" id="{6845C7EB-51CE-44A4-84B7-1ACDA91C51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67718" y="149948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3" name="Graphic 20">
                      <a:extLst>
                        <a:ext uri="{FF2B5EF4-FFF2-40B4-BE49-F238E27FC236}">
                          <a16:creationId xmlns:a16="http://schemas.microsoft.com/office/drawing/2014/main" id="{40565019-4C66-4E0B-BC74-FEB997C445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65324" y="149948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4" name="Graphic 20">
                      <a:extLst>
                        <a:ext uri="{FF2B5EF4-FFF2-40B4-BE49-F238E27FC236}">
                          <a16:creationId xmlns:a16="http://schemas.microsoft.com/office/drawing/2014/main" id="{8C6F3C01-B1C4-4EE1-A2BE-FAECB9B53A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44661" y="146804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5" name="Graphic 20">
                      <a:extLst>
                        <a:ext uri="{FF2B5EF4-FFF2-40B4-BE49-F238E27FC236}">
                          <a16:creationId xmlns:a16="http://schemas.microsoft.com/office/drawing/2014/main" id="{E79137B4-7470-4DAD-8D85-6CCC914CCA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94576" y="14533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6" name="Graphic 20">
                      <a:extLst>
                        <a:ext uri="{FF2B5EF4-FFF2-40B4-BE49-F238E27FC236}">
                          <a16:creationId xmlns:a16="http://schemas.microsoft.com/office/drawing/2014/main" id="{037B6CB6-8B48-4917-B708-1FC4CFCF49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69067" y="139678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7" name="Graphic 20">
                      <a:extLst>
                        <a:ext uri="{FF2B5EF4-FFF2-40B4-BE49-F238E27FC236}">
                          <a16:creationId xmlns:a16="http://schemas.microsoft.com/office/drawing/2014/main" id="{CCF5357E-1981-4362-814A-D67157A793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66966" y="139678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8" name="Graphic 20">
                      <a:extLst>
                        <a:ext uri="{FF2B5EF4-FFF2-40B4-BE49-F238E27FC236}">
                          <a16:creationId xmlns:a16="http://schemas.microsoft.com/office/drawing/2014/main" id="{8693AFDA-2C85-4838-902D-00AFCAFF46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64864" y="139678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79" name="Graphic 20">
                      <a:extLst>
                        <a:ext uri="{FF2B5EF4-FFF2-40B4-BE49-F238E27FC236}">
                          <a16:creationId xmlns:a16="http://schemas.microsoft.com/office/drawing/2014/main" id="{BE25F0B4-D29C-4BF3-8D28-B999CEF83C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31300" y="138208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0" name="Graphic 20">
                      <a:extLst>
                        <a:ext uri="{FF2B5EF4-FFF2-40B4-BE49-F238E27FC236}">
                          <a16:creationId xmlns:a16="http://schemas.microsoft.com/office/drawing/2014/main" id="{F26F44E1-0B27-4CC5-BBBC-03983E65B3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10285" y="136954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1" name="Graphic 20">
                      <a:extLst>
                        <a:ext uri="{FF2B5EF4-FFF2-40B4-BE49-F238E27FC236}">
                          <a16:creationId xmlns:a16="http://schemas.microsoft.com/office/drawing/2014/main" id="{82A626AE-F6BB-4995-B5EC-F695EA573F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01880" y="135484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2" name="Graphic 20">
                      <a:extLst>
                        <a:ext uri="{FF2B5EF4-FFF2-40B4-BE49-F238E27FC236}">
                          <a16:creationId xmlns:a16="http://schemas.microsoft.com/office/drawing/2014/main" id="{EFC58C56-DC94-42AA-8D8C-57EF16E13B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95575" y="135484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3" name="Graphic 20">
                      <a:extLst>
                        <a:ext uri="{FF2B5EF4-FFF2-40B4-BE49-F238E27FC236}">
                          <a16:creationId xmlns:a16="http://schemas.microsoft.com/office/drawing/2014/main" id="{CCB9897F-9EE9-4497-ADC0-7CB4CE5DAD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93474" y="134225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4" name="Graphic 20">
                      <a:extLst>
                        <a:ext uri="{FF2B5EF4-FFF2-40B4-BE49-F238E27FC236}">
                          <a16:creationId xmlns:a16="http://schemas.microsoft.com/office/drawing/2014/main" id="{A80C8A0B-F6A2-499A-84BC-244268537B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85127" y="131921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5" name="Graphic 20">
                      <a:extLst>
                        <a:ext uri="{FF2B5EF4-FFF2-40B4-BE49-F238E27FC236}">
                          <a16:creationId xmlns:a16="http://schemas.microsoft.com/office/drawing/2014/main" id="{445BA7E0-FAE1-4DAF-BFD9-D90199EEC0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57808" y="130877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6" name="Graphic 20">
                      <a:extLst>
                        <a:ext uri="{FF2B5EF4-FFF2-40B4-BE49-F238E27FC236}">
                          <a16:creationId xmlns:a16="http://schemas.microsoft.com/office/drawing/2014/main" id="{A1061D19-1650-4409-A635-CABFD7B15A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43098" y="130877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7" name="Graphic 20">
                      <a:extLst>
                        <a:ext uri="{FF2B5EF4-FFF2-40B4-BE49-F238E27FC236}">
                          <a16:creationId xmlns:a16="http://schemas.microsoft.com/office/drawing/2014/main" id="{783EB2EC-1E0E-479B-9C84-DCED79D46D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13736" y="128568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8" name="Graphic 20">
                      <a:extLst>
                        <a:ext uri="{FF2B5EF4-FFF2-40B4-BE49-F238E27FC236}">
                          <a16:creationId xmlns:a16="http://schemas.microsoft.com/office/drawing/2014/main" id="{85A165A9-9336-4481-A189-FC014D8519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09534" y="127495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89" name="Graphic 20">
                      <a:extLst>
                        <a:ext uri="{FF2B5EF4-FFF2-40B4-BE49-F238E27FC236}">
                          <a16:creationId xmlns:a16="http://schemas.microsoft.com/office/drawing/2014/main" id="{AC6C83E8-654E-4B5F-80B1-329B0792D3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07432" y="126480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0" name="Graphic 20">
                      <a:extLst>
                        <a:ext uri="{FF2B5EF4-FFF2-40B4-BE49-F238E27FC236}">
                          <a16:creationId xmlns:a16="http://schemas.microsoft.com/office/drawing/2014/main" id="{A729146A-557D-4369-AEBA-0381030521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05331" y="123331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1" name="Graphic 20">
                      <a:extLst>
                        <a:ext uri="{FF2B5EF4-FFF2-40B4-BE49-F238E27FC236}">
                          <a16:creationId xmlns:a16="http://schemas.microsoft.com/office/drawing/2014/main" id="{FC5E86B7-E5DD-4230-9709-B53C424DC1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01128" y="122281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2" name="Graphic 20">
                      <a:extLst>
                        <a:ext uri="{FF2B5EF4-FFF2-40B4-BE49-F238E27FC236}">
                          <a16:creationId xmlns:a16="http://schemas.microsoft.com/office/drawing/2014/main" id="{76A5713D-094D-4A6D-BE68-FE24603220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25534" y="116414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3" name="Graphic 20">
                      <a:extLst>
                        <a:ext uri="{FF2B5EF4-FFF2-40B4-BE49-F238E27FC236}">
                          <a16:creationId xmlns:a16="http://schemas.microsoft.com/office/drawing/2014/main" id="{A93E6383-206A-4A65-9969-CB31C63CCF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21332" y="116414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4" name="Graphic 20">
                      <a:extLst>
                        <a:ext uri="{FF2B5EF4-FFF2-40B4-BE49-F238E27FC236}">
                          <a16:creationId xmlns:a16="http://schemas.microsoft.com/office/drawing/2014/main" id="{A2FFFF76-E80B-41A5-A407-CD57142772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19230" y="115428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5" name="Graphic 20">
                      <a:extLst>
                        <a:ext uri="{FF2B5EF4-FFF2-40B4-BE49-F238E27FC236}">
                          <a16:creationId xmlns:a16="http://schemas.microsoft.com/office/drawing/2014/main" id="{134E96BA-B1F9-4DD3-845B-E78F6AF9E6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17129" y="112641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6" name="Graphic 20">
                      <a:extLst>
                        <a:ext uri="{FF2B5EF4-FFF2-40B4-BE49-F238E27FC236}">
                          <a16:creationId xmlns:a16="http://schemas.microsoft.com/office/drawing/2014/main" id="{60392FC7-4F26-41A7-B2C8-B6B6DDECE1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37391" y="109077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7" name="Graphic 20">
                      <a:extLst>
                        <a:ext uri="{FF2B5EF4-FFF2-40B4-BE49-F238E27FC236}">
                          <a16:creationId xmlns:a16="http://schemas.microsoft.com/office/drawing/2014/main" id="{EBB75A18-220E-40DB-8527-7638FCD6CF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35115" y="109077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8" name="Graphic 20">
                      <a:extLst>
                        <a:ext uri="{FF2B5EF4-FFF2-40B4-BE49-F238E27FC236}">
                          <a16:creationId xmlns:a16="http://schemas.microsoft.com/office/drawing/2014/main" id="{0778596A-F11F-4F0F-AD8A-771152455A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26884" y="10695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99" name="Graphic 20">
                      <a:extLst>
                        <a:ext uri="{FF2B5EF4-FFF2-40B4-BE49-F238E27FC236}">
                          <a16:creationId xmlns:a16="http://schemas.microsoft.com/office/drawing/2014/main" id="{E557DEB8-E1BE-426F-AA9C-F949D1A18B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22389" y="10695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200" name="Graphic 20">
                      <a:extLst>
                        <a:ext uri="{FF2B5EF4-FFF2-40B4-BE49-F238E27FC236}">
                          <a16:creationId xmlns:a16="http://schemas.microsoft.com/office/drawing/2014/main" id="{238C073B-AF11-4F6A-B2F9-BD863081DE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05870" y="10695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201" name="Graphic 20">
                      <a:extLst>
                        <a:ext uri="{FF2B5EF4-FFF2-40B4-BE49-F238E27FC236}">
                          <a16:creationId xmlns:a16="http://schemas.microsoft.com/office/drawing/2014/main" id="{8F5B81DB-A3B4-4621-8A86-93505D19B3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5494" y="10695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202" name="Graphic 20">
                      <a:extLst>
                        <a:ext uri="{FF2B5EF4-FFF2-40B4-BE49-F238E27FC236}">
                          <a16:creationId xmlns:a16="http://schemas.microsoft.com/office/drawing/2014/main" id="{4E2AC69E-CAF5-40D3-AF48-70A1235807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49539" y="10695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203" name="Graphic 20">
                      <a:extLst>
                        <a:ext uri="{FF2B5EF4-FFF2-40B4-BE49-F238E27FC236}">
                          <a16:creationId xmlns:a16="http://schemas.microsoft.com/office/drawing/2014/main" id="{5B281BC0-8515-4F26-A48D-1B401B3F09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47088" y="10695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204" name="Graphic 20">
                      <a:extLst>
                        <a:ext uri="{FF2B5EF4-FFF2-40B4-BE49-F238E27FC236}">
                          <a16:creationId xmlns:a16="http://schemas.microsoft.com/office/drawing/2014/main" id="{4370CEE6-C3FA-4508-8E45-D84D69D06C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42885" y="10695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205" name="Graphic 20">
                      <a:extLst>
                        <a:ext uri="{FF2B5EF4-FFF2-40B4-BE49-F238E27FC236}">
                          <a16:creationId xmlns:a16="http://schemas.microsoft.com/office/drawing/2014/main" id="{8FB217A1-D3C2-42D5-85BA-3240C95051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36639" y="10695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206" name="Graphic 20">
                      <a:extLst>
                        <a:ext uri="{FF2B5EF4-FFF2-40B4-BE49-F238E27FC236}">
                          <a16:creationId xmlns:a16="http://schemas.microsoft.com/office/drawing/2014/main" id="{056E56C8-04D7-420D-AC68-06FBB40DB9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90081" y="14533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</p:grpSp>
            </p:grpSp>
            <p:sp>
              <p:nvSpPr>
                <p:cNvPr id="144" name="Graphic 20">
                  <a:extLst>
                    <a:ext uri="{FF2B5EF4-FFF2-40B4-BE49-F238E27FC236}">
                      <a16:creationId xmlns:a16="http://schemas.microsoft.com/office/drawing/2014/main" id="{E7648FFB-929A-4994-A2D7-CA6D528DDBB5}"/>
                    </a:ext>
                  </a:extLst>
                </p:cNvPr>
                <p:cNvSpPr txBox="1"/>
                <p:nvPr/>
              </p:nvSpPr>
              <p:spPr>
                <a:xfrm>
                  <a:off x="16289923" y="2065111"/>
                  <a:ext cx="3170250" cy="168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80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DOR</a:t>
                  </a:r>
                  <a:r>
                    <a:rPr lang="en-GB" sz="70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 (months)</a:t>
                  </a:r>
                  <a:endParaRPr lang="en-GB" sz="700" spc="0" baseline="0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C2DDD7CA-E9F7-4D53-8A2A-3413FB57DB39}"/>
                  </a:ext>
                </a:extLst>
              </p:cNvPr>
              <p:cNvGrpSpPr/>
              <p:nvPr/>
            </p:nvGrpSpPr>
            <p:grpSpPr>
              <a:xfrm>
                <a:off x="9108275" y="9012423"/>
                <a:ext cx="4874841" cy="294913"/>
                <a:chOff x="15704160" y="2293218"/>
                <a:chExt cx="3816008" cy="265209"/>
              </a:xfrm>
            </p:grpSpPr>
            <p:sp>
              <p:nvSpPr>
                <p:cNvPr id="223" name="Graphic 549">
                  <a:extLst>
                    <a:ext uri="{FF2B5EF4-FFF2-40B4-BE49-F238E27FC236}">
                      <a16:creationId xmlns:a16="http://schemas.microsoft.com/office/drawing/2014/main" id="{3FBA853B-7F61-4F24-BFA9-3661DCDAE2D5}"/>
                    </a:ext>
                  </a:extLst>
                </p:cNvPr>
                <p:cNvSpPr txBox="1"/>
                <p:nvPr/>
              </p:nvSpPr>
              <p:spPr>
                <a:xfrm>
                  <a:off x="19411809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224" name="Graphic 549">
                  <a:extLst>
                    <a:ext uri="{FF2B5EF4-FFF2-40B4-BE49-F238E27FC236}">
                      <a16:creationId xmlns:a16="http://schemas.microsoft.com/office/drawing/2014/main" id="{B7B2DD39-7556-4FB6-B54B-7EA95538FADB}"/>
                    </a:ext>
                  </a:extLst>
                </p:cNvPr>
                <p:cNvSpPr txBox="1"/>
                <p:nvPr/>
              </p:nvSpPr>
              <p:spPr>
                <a:xfrm>
                  <a:off x="19224710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225" name="Graphic 549">
                  <a:extLst>
                    <a:ext uri="{FF2B5EF4-FFF2-40B4-BE49-F238E27FC236}">
                      <a16:creationId xmlns:a16="http://schemas.microsoft.com/office/drawing/2014/main" id="{EFD023B2-59CD-4902-895B-8F1B5F383C1F}"/>
                    </a:ext>
                  </a:extLst>
                </p:cNvPr>
                <p:cNvSpPr txBox="1"/>
                <p:nvPr/>
              </p:nvSpPr>
              <p:spPr>
                <a:xfrm>
                  <a:off x="19037610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226" name="Graphic 549">
                  <a:extLst>
                    <a:ext uri="{FF2B5EF4-FFF2-40B4-BE49-F238E27FC236}">
                      <a16:creationId xmlns:a16="http://schemas.microsoft.com/office/drawing/2014/main" id="{DED0D88F-B56D-46A0-A134-C4CDA697EA55}"/>
                    </a:ext>
                  </a:extLst>
                </p:cNvPr>
                <p:cNvSpPr txBox="1"/>
                <p:nvPr/>
              </p:nvSpPr>
              <p:spPr>
                <a:xfrm>
                  <a:off x="18850509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227" name="Graphic 549">
                  <a:extLst>
                    <a:ext uri="{FF2B5EF4-FFF2-40B4-BE49-F238E27FC236}">
                      <a16:creationId xmlns:a16="http://schemas.microsoft.com/office/drawing/2014/main" id="{C9228842-4F68-4029-A3DA-9F64DEC4DE35}"/>
                    </a:ext>
                  </a:extLst>
                </p:cNvPr>
                <p:cNvSpPr txBox="1"/>
                <p:nvPr/>
              </p:nvSpPr>
              <p:spPr>
                <a:xfrm>
                  <a:off x="18663351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228" name="Graphic 549">
                  <a:extLst>
                    <a:ext uri="{FF2B5EF4-FFF2-40B4-BE49-F238E27FC236}">
                      <a16:creationId xmlns:a16="http://schemas.microsoft.com/office/drawing/2014/main" id="{7D4B11A4-205B-4869-8434-61D2143F5E13}"/>
                    </a:ext>
                  </a:extLst>
                </p:cNvPr>
                <p:cNvSpPr txBox="1"/>
                <p:nvPr/>
              </p:nvSpPr>
              <p:spPr>
                <a:xfrm>
                  <a:off x="18476252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229" name="Graphic 549">
                  <a:extLst>
                    <a:ext uri="{FF2B5EF4-FFF2-40B4-BE49-F238E27FC236}">
                      <a16:creationId xmlns:a16="http://schemas.microsoft.com/office/drawing/2014/main" id="{83ECC631-AEBD-4A77-ADEA-EA5A72E9DCA8}"/>
                    </a:ext>
                  </a:extLst>
                </p:cNvPr>
                <p:cNvSpPr txBox="1"/>
                <p:nvPr/>
              </p:nvSpPr>
              <p:spPr>
                <a:xfrm>
                  <a:off x="18289153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</a:t>
                  </a:r>
                </a:p>
              </p:txBody>
            </p:sp>
            <p:sp>
              <p:nvSpPr>
                <p:cNvPr id="230" name="Graphic 549">
                  <a:extLst>
                    <a:ext uri="{FF2B5EF4-FFF2-40B4-BE49-F238E27FC236}">
                      <a16:creationId xmlns:a16="http://schemas.microsoft.com/office/drawing/2014/main" id="{6C047F37-ED9E-415F-BFCB-E8097D53834C}"/>
                    </a:ext>
                  </a:extLst>
                </p:cNvPr>
                <p:cNvSpPr txBox="1"/>
                <p:nvPr/>
              </p:nvSpPr>
              <p:spPr>
                <a:xfrm>
                  <a:off x="18102053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6</a:t>
                  </a:r>
                </a:p>
              </p:txBody>
            </p:sp>
            <p:sp>
              <p:nvSpPr>
                <p:cNvPr id="231" name="Graphic 549">
                  <a:extLst>
                    <a:ext uri="{FF2B5EF4-FFF2-40B4-BE49-F238E27FC236}">
                      <a16:creationId xmlns:a16="http://schemas.microsoft.com/office/drawing/2014/main" id="{9D315156-3C2E-4E44-9717-B8CABEFB77FE}"/>
                    </a:ext>
                  </a:extLst>
                </p:cNvPr>
                <p:cNvSpPr txBox="1"/>
                <p:nvPr/>
              </p:nvSpPr>
              <p:spPr>
                <a:xfrm>
                  <a:off x="17914895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7</a:t>
                  </a:r>
                </a:p>
              </p:txBody>
            </p:sp>
            <p:sp>
              <p:nvSpPr>
                <p:cNvPr id="232" name="Graphic 549">
                  <a:extLst>
                    <a:ext uri="{FF2B5EF4-FFF2-40B4-BE49-F238E27FC236}">
                      <a16:creationId xmlns:a16="http://schemas.microsoft.com/office/drawing/2014/main" id="{219F51FB-8F32-4FCA-B884-528193874311}"/>
                    </a:ext>
                  </a:extLst>
                </p:cNvPr>
                <p:cNvSpPr txBox="1"/>
                <p:nvPr/>
              </p:nvSpPr>
              <p:spPr>
                <a:xfrm>
                  <a:off x="17727795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7</a:t>
                  </a:r>
                </a:p>
              </p:txBody>
            </p:sp>
            <p:sp>
              <p:nvSpPr>
                <p:cNvPr id="233" name="Graphic 549">
                  <a:extLst>
                    <a:ext uri="{FF2B5EF4-FFF2-40B4-BE49-F238E27FC236}">
                      <a16:creationId xmlns:a16="http://schemas.microsoft.com/office/drawing/2014/main" id="{669AF16F-60EB-4D98-B6DB-97480EDFFE53}"/>
                    </a:ext>
                  </a:extLst>
                </p:cNvPr>
                <p:cNvSpPr txBox="1"/>
                <p:nvPr/>
              </p:nvSpPr>
              <p:spPr>
                <a:xfrm>
                  <a:off x="17540696" y="2389658"/>
                  <a:ext cx="108359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9</a:t>
                  </a:r>
                </a:p>
              </p:txBody>
            </p:sp>
            <p:sp>
              <p:nvSpPr>
                <p:cNvPr id="234" name="Graphic 549">
                  <a:extLst>
                    <a:ext uri="{FF2B5EF4-FFF2-40B4-BE49-F238E27FC236}">
                      <a16:creationId xmlns:a16="http://schemas.microsoft.com/office/drawing/2014/main" id="{E7CE7315-EBB7-45AE-8E5A-691E66041F4B}"/>
                    </a:ext>
                  </a:extLst>
                </p:cNvPr>
                <p:cNvSpPr txBox="1"/>
                <p:nvPr/>
              </p:nvSpPr>
              <p:spPr>
                <a:xfrm>
                  <a:off x="17327872" y="2389658"/>
                  <a:ext cx="159807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12</a:t>
                  </a:r>
                </a:p>
              </p:txBody>
            </p:sp>
            <p:sp>
              <p:nvSpPr>
                <p:cNvPr id="235" name="Graphic 549">
                  <a:extLst>
                    <a:ext uri="{FF2B5EF4-FFF2-40B4-BE49-F238E27FC236}">
                      <a16:creationId xmlns:a16="http://schemas.microsoft.com/office/drawing/2014/main" id="{65BA768D-B3EE-4B53-A504-40819E113C63}"/>
                    </a:ext>
                  </a:extLst>
                </p:cNvPr>
                <p:cNvSpPr txBox="1"/>
                <p:nvPr/>
              </p:nvSpPr>
              <p:spPr>
                <a:xfrm>
                  <a:off x="17140714" y="2389658"/>
                  <a:ext cx="159807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21</a:t>
                  </a:r>
                </a:p>
              </p:txBody>
            </p:sp>
            <p:sp>
              <p:nvSpPr>
                <p:cNvPr id="236" name="Graphic 549">
                  <a:extLst>
                    <a:ext uri="{FF2B5EF4-FFF2-40B4-BE49-F238E27FC236}">
                      <a16:creationId xmlns:a16="http://schemas.microsoft.com/office/drawing/2014/main" id="{587D483B-CED6-4C4C-90C5-824BFF9670DF}"/>
                    </a:ext>
                  </a:extLst>
                </p:cNvPr>
                <p:cNvSpPr txBox="1"/>
                <p:nvPr/>
              </p:nvSpPr>
              <p:spPr>
                <a:xfrm>
                  <a:off x="16953614" y="2389658"/>
                  <a:ext cx="159807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27</a:t>
                  </a:r>
                </a:p>
              </p:txBody>
            </p:sp>
            <p:sp>
              <p:nvSpPr>
                <p:cNvPr id="237" name="Graphic 549">
                  <a:extLst>
                    <a:ext uri="{FF2B5EF4-FFF2-40B4-BE49-F238E27FC236}">
                      <a16:creationId xmlns:a16="http://schemas.microsoft.com/office/drawing/2014/main" id="{2D787A45-AFED-4EFE-A468-C872243E158A}"/>
                    </a:ext>
                  </a:extLst>
                </p:cNvPr>
                <p:cNvSpPr txBox="1"/>
                <p:nvPr/>
              </p:nvSpPr>
              <p:spPr>
                <a:xfrm>
                  <a:off x="16766693" y="2389658"/>
                  <a:ext cx="159807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49</a:t>
                  </a:r>
                </a:p>
              </p:txBody>
            </p:sp>
            <p:sp>
              <p:nvSpPr>
                <p:cNvPr id="238" name="Graphic 549">
                  <a:extLst>
                    <a:ext uri="{FF2B5EF4-FFF2-40B4-BE49-F238E27FC236}">
                      <a16:creationId xmlns:a16="http://schemas.microsoft.com/office/drawing/2014/main" id="{23A8869D-D294-4235-9C0B-D555F57FFCC9}"/>
                    </a:ext>
                  </a:extLst>
                </p:cNvPr>
                <p:cNvSpPr txBox="1"/>
                <p:nvPr/>
              </p:nvSpPr>
              <p:spPr>
                <a:xfrm>
                  <a:off x="16579593" y="2389658"/>
                  <a:ext cx="159807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79</a:t>
                  </a:r>
                </a:p>
              </p:txBody>
            </p:sp>
            <p:sp>
              <p:nvSpPr>
                <p:cNvPr id="239" name="Graphic 549">
                  <a:extLst>
                    <a:ext uri="{FF2B5EF4-FFF2-40B4-BE49-F238E27FC236}">
                      <a16:creationId xmlns:a16="http://schemas.microsoft.com/office/drawing/2014/main" id="{8168C66D-9C91-40D0-8D59-0B8DE6AC0C1A}"/>
                    </a:ext>
                  </a:extLst>
                </p:cNvPr>
                <p:cNvSpPr txBox="1"/>
                <p:nvPr/>
              </p:nvSpPr>
              <p:spPr>
                <a:xfrm>
                  <a:off x="16366711" y="2389658"/>
                  <a:ext cx="211256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120</a:t>
                  </a:r>
                </a:p>
              </p:txBody>
            </p:sp>
            <p:sp>
              <p:nvSpPr>
                <p:cNvPr id="240" name="Graphic 549">
                  <a:extLst>
                    <a:ext uri="{FF2B5EF4-FFF2-40B4-BE49-F238E27FC236}">
                      <a16:creationId xmlns:a16="http://schemas.microsoft.com/office/drawing/2014/main" id="{92E5C561-2E99-4254-98D5-F38D954C8A0D}"/>
                    </a:ext>
                  </a:extLst>
                </p:cNvPr>
                <p:cNvSpPr txBox="1"/>
                <p:nvPr/>
              </p:nvSpPr>
              <p:spPr>
                <a:xfrm>
                  <a:off x="16179612" y="2389658"/>
                  <a:ext cx="211256" cy="168769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135</a:t>
                  </a:r>
                </a:p>
              </p:txBody>
            </p:sp>
            <p:sp>
              <p:nvSpPr>
                <p:cNvPr id="241" name="Graphic 549">
                  <a:extLst>
                    <a:ext uri="{FF2B5EF4-FFF2-40B4-BE49-F238E27FC236}">
                      <a16:creationId xmlns:a16="http://schemas.microsoft.com/office/drawing/2014/main" id="{20A52CB5-C950-49C5-AB3C-4D6CB2E10F33}"/>
                    </a:ext>
                  </a:extLst>
                </p:cNvPr>
                <p:cNvSpPr txBox="1"/>
                <p:nvPr/>
              </p:nvSpPr>
              <p:spPr>
                <a:xfrm>
                  <a:off x="15704160" y="2293218"/>
                  <a:ext cx="448226" cy="265209"/>
                </a:xfrm>
                <a:prstGeom prst="rect">
                  <a:avLst/>
                </a:prstGeom>
                <a:noFill/>
              </p:spPr>
              <p:txBody>
                <a:bodyPr wrap="square" lIns="36000" rIns="36000" rtlCol="0" anchor="b">
                  <a:spAutoFit/>
                </a:bodyPr>
                <a:lstStyle/>
                <a:p>
                  <a:pPr algn="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Patients at risk:</a:t>
                  </a:r>
                </a:p>
              </p:txBody>
            </p:sp>
          </p:grpSp>
        </p:grpSp>
        <p:grpSp>
          <p:nvGrpSpPr>
            <p:cNvPr id="486" name="Group 485"/>
            <p:cNvGrpSpPr/>
            <p:nvPr/>
          </p:nvGrpSpPr>
          <p:grpSpPr>
            <a:xfrm>
              <a:off x="9760041" y="7990722"/>
              <a:ext cx="1090619" cy="518582"/>
              <a:chOff x="6178722" y="2418603"/>
              <a:chExt cx="1329279" cy="470221"/>
            </a:xfrm>
          </p:grpSpPr>
          <p:cxnSp>
            <p:nvCxnSpPr>
              <p:cNvPr id="487" name="Straight Connector 486"/>
              <p:cNvCxnSpPr/>
              <p:nvPr/>
            </p:nvCxnSpPr>
            <p:spPr>
              <a:xfrm>
                <a:off x="6178722" y="2418603"/>
                <a:ext cx="1329279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>
                <a:off x="7508001" y="2420362"/>
                <a:ext cx="0" cy="46846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8993398" y="9236938"/>
            <a:ext cx="5032740" cy="1780941"/>
            <a:chOff x="8993398" y="9236938"/>
            <a:chExt cx="5032740" cy="1780941"/>
          </a:xfrm>
        </p:grpSpPr>
        <p:grpSp>
          <p:nvGrpSpPr>
            <p:cNvPr id="5" name="Group 4"/>
            <p:cNvGrpSpPr/>
            <p:nvPr/>
          </p:nvGrpSpPr>
          <p:grpSpPr>
            <a:xfrm>
              <a:off x="8993398" y="9236938"/>
              <a:ext cx="5032740" cy="1780941"/>
              <a:chOff x="9043430" y="9400264"/>
              <a:chExt cx="5032740" cy="1594933"/>
            </a:xfrm>
          </p:grpSpPr>
          <p:grpSp>
            <p:nvGrpSpPr>
              <p:cNvPr id="243" name="Group 242">
                <a:extLst>
                  <a:ext uri="{FF2B5EF4-FFF2-40B4-BE49-F238E27FC236}">
                    <a16:creationId xmlns:a16="http://schemas.microsoft.com/office/drawing/2014/main" id="{76777C6F-4ABA-4E31-9D56-F9A8707088C1}"/>
                  </a:ext>
                </a:extLst>
              </p:cNvPr>
              <p:cNvGrpSpPr/>
              <p:nvPr/>
            </p:nvGrpSpPr>
            <p:grpSpPr>
              <a:xfrm>
                <a:off x="9043430" y="9400264"/>
                <a:ext cx="5032740" cy="1430512"/>
                <a:chOff x="15697508" y="2468919"/>
                <a:chExt cx="3896227" cy="1266873"/>
              </a:xfrm>
            </p:grpSpPr>
            <p:sp>
              <p:nvSpPr>
                <p:cNvPr id="244" name="Graphic 549">
                  <a:extLst>
                    <a:ext uri="{FF2B5EF4-FFF2-40B4-BE49-F238E27FC236}">
                      <a16:creationId xmlns:a16="http://schemas.microsoft.com/office/drawing/2014/main" id="{869C6FF2-8536-4766-82B3-F720FBD1F51B}"/>
                    </a:ext>
                  </a:extLst>
                </p:cNvPr>
                <p:cNvSpPr/>
                <p:nvPr/>
              </p:nvSpPr>
              <p:spPr>
                <a:xfrm>
                  <a:off x="16284992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45" name="Graphic 549">
                  <a:extLst>
                    <a:ext uri="{FF2B5EF4-FFF2-40B4-BE49-F238E27FC236}">
                      <a16:creationId xmlns:a16="http://schemas.microsoft.com/office/drawing/2014/main" id="{A796733F-CE52-43A8-9AB4-171845059A73}"/>
                    </a:ext>
                  </a:extLst>
                </p:cNvPr>
                <p:cNvSpPr/>
                <p:nvPr/>
              </p:nvSpPr>
              <p:spPr>
                <a:xfrm>
                  <a:off x="16471625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46" name="Graphic 549">
                  <a:extLst>
                    <a:ext uri="{FF2B5EF4-FFF2-40B4-BE49-F238E27FC236}">
                      <a16:creationId xmlns:a16="http://schemas.microsoft.com/office/drawing/2014/main" id="{5812C00C-700B-4066-A9F5-1FA8F7B708C2}"/>
                    </a:ext>
                  </a:extLst>
                </p:cNvPr>
                <p:cNvSpPr/>
                <p:nvPr/>
              </p:nvSpPr>
              <p:spPr>
                <a:xfrm>
                  <a:off x="16658258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47" name="Graphic 549">
                  <a:extLst>
                    <a:ext uri="{FF2B5EF4-FFF2-40B4-BE49-F238E27FC236}">
                      <a16:creationId xmlns:a16="http://schemas.microsoft.com/office/drawing/2014/main" id="{A51CD74C-A3B4-4505-8BBA-04731B8B8C0D}"/>
                    </a:ext>
                  </a:extLst>
                </p:cNvPr>
                <p:cNvSpPr/>
                <p:nvPr/>
              </p:nvSpPr>
              <p:spPr>
                <a:xfrm>
                  <a:off x="16844891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48" name="Graphic 549">
                  <a:extLst>
                    <a:ext uri="{FF2B5EF4-FFF2-40B4-BE49-F238E27FC236}">
                      <a16:creationId xmlns:a16="http://schemas.microsoft.com/office/drawing/2014/main" id="{B57854D3-41A9-45B0-877A-CD183E0EA545}"/>
                    </a:ext>
                  </a:extLst>
                </p:cNvPr>
                <p:cNvSpPr/>
                <p:nvPr/>
              </p:nvSpPr>
              <p:spPr>
                <a:xfrm>
                  <a:off x="17033624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49" name="Graphic 549">
                  <a:extLst>
                    <a:ext uri="{FF2B5EF4-FFF2-40B4-BE49-F238E27FC236}">
                      <a16:creationId xmlns:a16="http://schemas.microsoft.com/office/drawing/2014/main" id="{31FBBC88-B893-43E6-A9CD-E97FB3499356}"/>
                    </a:ext>
                  </a:extLst>
                </p:cNvPr>
                <p:cNvSpPr/>
                <p:nvPr/>
              </p:nvSpPr>
              <p:spPr>
                <a:xfrm>
                  <a:off x="17220199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0" name="Graphic 549">
                  <a:extLst>
                    <a:ext uri="{FF2B5EF4-FFF2-40B4-BE49-F238E27FC236}">
                      <a16:creationId xmlns:a16="http://schemas.microsoft.com/office/drawing/2014/main" id="{3D7E3107-F2A5-4AAC-AA41-BDE57CB75167}"/>
                    </a:ext>
                  </a:extLst>
                </p:cNvPr>
                <p:cNvSpPr/>
                <p:nvPr/>
              </p:nvSpPr>
              <p:spPr>
                <a:xfrm>
                  <a:off x="17406832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1" name="Graphic 549">
                  <a:extLst>
                    <a:ext uri="{FF2B5EF4-FFF2-40B4-BE49-F238E27FC236}">
                      <a16:creationId xmlns:a16="http://schemas.microsoft.com/office/drawing/2014/main" id="{FA3D4858-0D17-4CDF-827C-01AE437F2952}"/>
                    </a:ext>
                  </a:extLst>
                </p:cNvPr>
                <p:cNvSpPr/>
                <p:nvPr/>
              </p:nvSpPr>
              <p:spPr>
                <a:xfrm>
                  <a:off x="17595564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2" name="Graphic 549">
                  <a:extLst>
                    <a:ext uri="{FF2B5EF4-FFF2-40B4-BE49-F238E27FC236}">
                      <a16:creationId xmlns:a16="http://schemas.microsoft.com/office/drawing/2014/main" id="{3B5313F4-1DF0-49A8-ACB6-8A82C664D1AD}"/>
                    </a:ext>
                  </a:extLst>
                </p:cNvPr>
                <p:cNvSpPr/>
                <p:nvPr/>
              </p:nvSpPr>
              <p:spPr>
                <a:xfrm>
                  <a:off x="17782197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3" name="Graphic 549">
                  <a:extLst>
                    <a:ext uri="{FF2B5EF4-FFF2-40B4-BE49-F238E27FC236}">
                      <a16:creationId xmlns:a16="http://schemas.microsoft.com/office/drawing/2014/main" id="{07C4F6A8-90A1-40A7-839D-7155D27266A7}"/>
                    </a:ext>
                  </a:extLst>
                </p:cNvPr>
                <p:cNvSpPr/>
                <p:nvPr/>
              </p:nvSpPr>
              <p:spPr>
                <a:xfrm>
                  <a:off x="17968831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4" name="Graphic 549">
                  <a:extLst>
                    <a:ext uri="{FF2B5EF4-FFF2-40B4-BE49-F238E27FC236}">
                      <a16:creationId xmlns:a16="http://schemas.microsoft.com/office/drawing/2014/main" id="{F8CC9FBA-71F5-4C8A-8A68-5107CBF44317}"/>
                    </a:ext>
                  </a:extLst>
                </p:cNvPr>
                <p:cNvSpPr/>
                <p:nvPr/>
              </p:nvSpPr>
              <p:spPr>
                <a:xfrm>
                  <a:off x="18155406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6" name="Graphic 549">
                  <a:extLst>
                    <a:ext uri="{FF2B5EF4-FFF2-40B4-BE49-F238E27FC236}">
                      <a16:creationId xmlns:a16="http://schemas.microsoft.com/office/drawing/2014/main" id="{D356EA8B-842B-436D-8D3D-5B169970E3E2}"/>
                    </a:ext>
                  </a:extLst>
                </p:cNvPr>
                <p:cNvSpPr/>
                <p:nvPr/>
              </p:nvSpPr>
              <p:spPr>
                <a:xfrm>
                  <a:off x="18344138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7" name="Graphic 549">
                  <a:extLst>
                    <a:ext uri="{FF2B5EF4-FFF2-40B4-BE49-F238E27FC236}">
                      <a16:creationId xmlns:a16="http://schemas.microsoft.com/office/drawing/2014/main" id="{7FD11BC5-50DB-462A-862B-9C221CA2542A}"/>
                    </a:ext>
                  </a:extLst>
                </p:cNvPr>
                <p:cNvSpPr/>
                <p:nvPr/>
              </p:nvSpPr>
              <p:spPr>
                <a:xfrm>
                  <a:off x="18530771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8" name="Graphic 549">
                  <a:extLst>
                    <a:ext uri="{FF2B5EF4-FFF2-40B4-BE49-F238E27FC236}">
                      <a16:creationId xmlns:a16="http://schemas.microsoft.com/office/drawing/2014/main" id="{B58449A5-038B-45A5-99FF-53184C4E0192}"/>
                    </a:ext>
                  </a:extLst>
                </p:cNvPr>
                <p:cNvSpPr/>
                <p:nvPr/>
              </p:nvSpPr>
              <p:spPr>
                <a:xfrm>
                  <a:off x="18717404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59" name="Graphic 549">
                  <a:extLst>
                    <a:ext uri="{FF2B5EF4-FFF2-40B4-BE49-F238E27FC236}">
                      <a16:creationId xmlns:a16="http://schemas.microsoft.com/office/drawing/2014/main" id="{3DF59750-6550-44B8-8454-216DA56F01EE}"/>
                    </a:ext>
                  </a:extLst>
                </p:cNvPr>
                <p:cNvSpPr/>
                <p:nvPr/>
              </p:nvSpPr>
              <p:spPr>
                <a:xfrm>
                  <a:off x="18906078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60" name="Graphic 549">
                  <a:extLst>
                    <a:ext uri="{FF2B5EF4-FFF2-40B4-BE49-F238E27FC236}">
                      <a16:creationId xmlns:a16="http://schemas.microsoft.com/office/drawing/2014/main" id="{0C775131-22A4-4D84-875B-EE280BADFF65}"/>
                    </a:ext>
                  </a:extLst>
                </p:cNvPr>
                <p:cNvSpPr/>
                <p:nvPr/>
              </p:nvSpPr>
              <p:spPr>
                <a:xfrm>
                  <a:off x="19092712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61" name="Graphic 549">
                  <a:extLst>
                    <a:ext uri="{FF2B5EF4-FFF2-40B4-BE49-F238E27FC236}">
                      <a16:creationId xmlns:a16="http://schemas.microsoft.com/office/drawing/2014/main" id="{E861962E-BE6E-4C10-9306-0A28967D2DF3}"/>
                    </a:ext>
                  </a:extLst>
                </p:cNvPr>
                <p:cNvSpPr/>
                <p:nvPr/>
              </p:nvSpPr>
              <p:spPr>
                <a:xfrm>
                  <a:off x="19279345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62" name="Graphic 549">
                  <a:extLst>
                    <a:ext uri="{FF2B5EF4-FFF2-40B4-BE49-F238E27FC236}">
                      <a16:creationId xmlns:a16="http://schemas.microsoft.com/office/drawing/2014/main" id="{48F592B6-C88E-403C-9AC5-291A6CA47481}"/>
                    </a:ext>
                  </a:extLst>
                </p:cNvPr>
                <p:cNvSpPr/>
                <p:nvPr/>
              </p:nvSpPr>
              <p:spPr>
                <a:xfrm>
                  <a:off x="19465978" y="3399372"/>
                  <a:ext cx="5830" cy="43200"/>
                </a:xfrm>
                <a:custGeom>
                  <a:avLst/>
                  <a:gdLst>
                    <a:gd name="connsiteX0" fmla="*/ 0 w 5830"/>
                    <a:gd name="connsiteY0" fmla="*/ 0 h 23321"/>
                    <a:gd name="connsiteX1" fmla="*/ 0 w 5830"/>
                    <a:gd name="connsiteY1" fmla="*/ 23322 h 23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830" h="23321">
                      <a:moveTo>
                        <a:pt x="0" y="0"/>
                      </a:moveTo>
                      <a:lnTo>
                        <a:pt x="0" y="23322"/>
                      </a:lnTo>
                    </a:path>
                  </a:pathLst>
                </a:custGeom>
                <a:ln w="19050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ctr"/>
                  <a:endParaRPr lang="en-GB" sz="7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263" name="Graphic 549">
                  <a:extLst>
                    <a:ext uri="{FF2B5EF4-FFF2-40B4-BE49-F238E27FC236}">
                      <a16:creationId xmlns:a16="http://schemas.microsoft.com/office/drawing/2014/main" id="{41121B48-9629-4CCB-B17F-81E49AD4AF37}"/>
                    </a:ext>
                  </a:extLst>
                </p:cNvPr>
                <p:cNvSpPr txBox="1"/>
                <p:nvPr/>
              </p:nvSpPr>
              <p:spPr>
                <a:xfrm>
                  <a:off x="19349009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51</a:t>
                  </a:r>
                </a:p>
              </p:txBody>
            </p:sp>
            <p:sp>
              <p:nvSpPr>
                <p:cNvPr id="264" name="Graphic 549">
                  <a:extLst>
                    <a:ext uri="{FF2B5EF4-FFF2-40B4-BE49-F238E27FC236}">
                      <a16:creationId xmlns:a16="http://schemas.microsoft.com/office/drawing/2014/main" id="{3E95538E-C01B-4E2B-9644-41007C018125}"/>
                    </a:ext>
                  </a:extLst>
                </p:cNvPr>
                <p:cNvSpPr txBox="1"/>
                <p:nvPr/>
              </p:nvSpPr>
              <p:spPr>
                <a:xfrm>
                  <a:off x="19161910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48</a:t>
                  </a:r>
                </a:p>
              </p:txBody>
            </p:sp>
            <p:sp>
              <p:nvSpPr>
                <p:cNvPr id="265" name="Graphic 549">
                  <a:extLst>
                    <a:ext uri="{FF2B5EF4-FFF2-40B4-BE49-F238E27FC236}">
                      <a16:creationId xmlns:a16="http://schemas.microsoft.com/office/drawing/2014/main" id="{0911764A-C87F-4AC4-8A29-9194B17A7EAC}"/>
                    </a:ext>
                  </a:extLst>
                </p:cNvPr>
                <p:cNvSpPr txBox="1"/>
                <p:nvPr/>
              </p:nvSpPr>
              <p:spPr>
                <a:xfrm>
                  <a:off x="18974811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45</a:t>
                  </a:r>
                </a:p>
              </p:txBody>
            </p:sp>
            <p:sp>
              <p:nvSpPr>
                <p:cNvPr id="266" name="Graphic 549">
                  <a:extLst>
                    <a:ext uri="{FF2B5EF4-FFF2-40B4-BE49-F238E27FC236}">
                      <a16:creationId xmlns:a16="http://schemas.microsoft.com/office/drawing/2014/main" id="{9579CC3A-F07F-4AD4-ABE3-F1E5820EDD82}"/>
                    </a:ext>
                  </a:extLst>
                </p:cNvPr>
                <p:cNvSpPr txBox="1"/>
                <p:nvPr/>
              </p:nvSpPr>
              <p:spPr>
                <a:xfrm>
                  <a:off x="18787711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42</a:t>
                  </a:r>
                </a:p>
              </p:txBody>
            </p:sp>
            <p:sp>
              <p:nvSpPr>
                <p:cNvPr id="267" name="Graphic 549">
                  <a:extLst>
                    <a:ext uri="{FF2B5EF4-FFF2-40B4-BE49-F238E27FC236}">
                      <a16:creationId xmlns:a16="http://schemas.microsoft.com/office/drawing/2014/main" id="{605BD6B9-850D-4C69-9852-8FBE6E2F4F67}"/>
                    </a:ext>
                  </a:extLst>
                </p:cNvPr>
                <p:cNvSpPr txBox="1"/>
                <p:nvPr/>
              </p:nvSpPr>
              <p:spPr>
                <a:xfrm>
                  <a:off x="18613389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39</a:t>
                  </a:r>
                </a:p>
              </p:txBody>
            </p:sp>
            <p:sp>
              <p:nvSpPr>
                <p:cNvPr id="268" name="Graphic 549">
                  <a:extLst>
                    <a:ext uri="{FF2B5EF4-FFF2-40B4-BE49-F238E27FC236}">
                      <a16:creationId xmlns:a16="http://schemas.microsoft.com/office/drawing/2014/main" id="{5F5C9410-38E8-4175-8C03-B7B250AE4684}"/>
                    </a:ext>
                  </a:extLst>
                </p:cNvPr>
                <p:cNvSpPr txBox="1"/>
                <p:nvPr/>
              </p:nvSpPr>
              <p:spPr>
                <a:xfrm>
                  <a:off x="18426290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36</a:t>
                  </a:r>
                </a:p>
              </p:txBody>
            </p:sp>
            <p:sp>
              <p:nvSpPr>
                <p:cNvPr id="269" name="Graphic 549">
                  <a:extLst>
                    <a:ext uri="{FF2B5EF4-FFF2-40B4-BE49-F238E27FC236}">
                      <a16:creationId xmlns:a16="http://schemas.microsoft.com/office/drawing/2014/main" id="{576F3922-83DB-45A8-90FF-7D1FE833B870}"/>
                    </a:ext>
                  </a:extLst>
                </p:cNvPr>
                <p:cNvSpPr txBox="1"/>
                <p:nvPr/>
              </p:nvSpPr>
              <p:spPr>
                <a:xfrm>
                  <a:off x="18239189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33</a:t>
                  </a:r>
                </a:p>
              </p:txBody>
            </p:sp>
            <p:sp>
              <p:nvSpPr>
                <p:cNvPr id="270" name="Graphic 549">
                  <a:extLst>
                    <a:ext uri="{FF2B5EF4-FFF2-40B4-BE49-F238E27FC236}">
                      <a16:creationId xmlns:a16="http://schemas.microsoft.com/office/drawing/2014/main" id="{4B167A88-5528-40B7-B451-912A809AF231}"/>
                    </a:ext>
                  </a:extLst>
                </p:cNvPr>
                <p:cNvSpPr txBox="1"/>
                <p:nvPr/>
              </p:nvSpPr>
              <p:spPr>
                <a:xfrm>
                  <a:off x="18052090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30</a:t>
                  </a:r>
                </a:p>
              </p:txBody>
            </p:sp>
            <p:sp>
              <p:nvSpPr>
                <p:cNvPr id="271" name="Graphic 549">
                  <a:extLst>
                    <a:ext uri="{FF2B5EF4-FFF2-40B4-BE49-F238E27FC236}">
                      <a16:creationId xmlns:a16="http://schemas.microsoft.com/office/drawing/2014/main" id="{3E9056E6-120B-47BE-B4A0-CBDB396C60C1}"/>
                    </a:ext>
                  </a:extLst>
                </p:cNvPr>
                <p:cNvSpPr txBox="1"/>
                <p:nvPr/>
              </p:nvSpPr>
              <p:spPr>
                <a:xfrm>
                  <a:off x="17864932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27</a:t>
                  </a:r>
                </a:p>
              </p:txBody>
            </p:sp>
            <p:sp>
              <p:nvSpPr>
                <p:cNvPr id="272" name="Graphic 549">
                  <a:extLst>
                    <a:ext uri="{FF2B5EF4-FFF2-40B4-BE49-F238E27FC236}">
                      <a16:creationId xmlns:a16="http://schemas.microsoft.com/office/drawing/2014/main" id="{D0455C17-5507-4E11-8345-E96501FDE0C2}"/>
                    </a:ext>
                  </a:extLst>
                </p:cNvPr>
                <p:cNvSpPr txBox="1"/>
                <p:nvPr/>
              </p:nvSpPr>
              <p:spPr>
                <a:xfrm>
                  <a:off x="17677830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24</a:t>
                  </a:r>
                </a:p>
              </p:txBody>
            </p:sp>
            <p:sp>
              <p:nvSpPr>
                <p:cNvPr id="273" name="Graphic 549">
                  <a:extLst>
                    <a:ext uri="{FF2B5EF4-FFF2-40B4-BE49-F238E27FC236}">
                      <a16:creationId xmlns:a16="http://schemas.microsoft.com/office/drawing/2014/main" id="{D8AF9FEC-6D06-400E-9BAA-C6BA6DBA14CE}"/>
                    </a:ext>
                  </a:extLst>
                </p:cNvPr>
                <p:cNvSpPr txBox="1"/>
                <p:nvPr/>
              </p:nvSpPr>
              <p:spPr>
                <a:xfrm>
                  <a:off x="17490731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21</a:t>
                  </a:r>
                </a:p>
              </p:txBody>
            </p:sp>
            <p:sp>
              <p:nvSpPr>
                <p:cNvPr id="274" name="Graphic 549">
                  <a:extLst>
                    <a:ext uri="{FF2B5EF4-FFF2-40B4-BE49-F238E27FC236}">
                      <a16:creationId xmlns:a16="http://schemas.microsoft.com/office/drawing/2014/main" id="{45F7C15D-472E-4B90-BF02-8D3DA383802D}"/>
                    </a:ext>
                  </a:extLst>
                </p:cNvPr>
                <p:cNvSpPr txBox="1"/>
                <p:nvPr/>
              </p:nvSpPr>
              <p:spPr>
                <a:xfrm>
                  <a:off x="17303632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18</a:t>
                  </a:r>
                </a:p>
              </p:txBody>
            </p:sp>
            <p:sp>
              <p:nvSpPr>
                <p:cNvPr id="275" name="Graphic 549">
                  <a:extLst>
                    <a:ext uri="{FF2B5EF4-FFF2-40B4-BE49-F238E27FC236}">
                      <a16:creationId xmlns:a16="http://schemas.microsoft.com/office/drawing/2014/main" id="{25E607C1-DDAC-4F14-894B-94B41E77821A}"/>
                    </a:ext>
                  </a:extLst>
                </p:cNvPr>
                <p:cNvSpPr txBox="1"/>
                <p:nvPr/>
              </p:nvSpPr>
              <p:spPr>
                <a:xfrm>
                  <a:off x="17097342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15</a:t>
                  </a:r>
                </a:p>
              </p:txBody>
            </p:sp>
            <p:sp>
              <p:nvSpPr>
                <p:cNvPr id="276" name="Graphic 549">
                  <a:extLst>
                    <a:ext uri="{FF2B5EF4-FFF2-40B4-BE49-F238E27FC236}">
                      <a16:creationId xmlns:a16="http://schemas.microsoft.com/office/drawing/2014/main" id="{DE25CD95-7F35-48F5-9AE8-CB581631229D}"/>
                    </a:ext>
                  </a:extLst>
                </p:cNvPr>
                <p:cNvSpPr txBox="1"/>
                <p:nvPr/>
              </p:nvSpPr>
              <p:spPr>
                <a:xfrm>
                  <a:off x="16929375" y="3440189"/>
                  <a:ext cx="24472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12</a:t>
                  </a:r>
                </a:p>
              </p:txBody>
            </p:sp>
            <p:sp>
              <p:nvSpPr>
                <p:cNvPr id="277" name="Graphic 549">
                  <a:extLst>
                    <a:ext uri="{FF2B5EF4-FFF2-40B4-BE49-F238E27FC236}">
                      <a16:creationId xmlns:a16="http://schemas.microsoft.com/office/drawing/2014/main" id="{834FC5E5-AB26-486A-B412-E1722C0808CB}"/>
                    </a:ext>
                  </a:extLst>
                </p:cNvPr>
                <p:cNvSpPr txBox="1"/>
                <p:nvPr/>
              </p:nvSpPr>
              <p:spPr>
                <a:xfrm>
                  <a:off x="16748762" y="3440189"/>
                  <a:ext cx="19384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9</a:t>
                  </a:r>
                </a:p>
              </p:txBody>
            </p:sp>
            <p:sp>
              <p:nvSpPr>
                <p:cNvPr id="278" name="Graphic 549">
                  <a:extLst>
                    <a:ext uri="{FF2B5EF4-FFF2-40B4-BE49-F238E27FC236}">
                      <a16:creationId xmlns:a16="http://schemas.microsoft.com/office/drawing/2014/main" id="{5037B89E-8AFE-4972-97D6-E3BFAFB2B457}"/>
                    </a:ext>
                  </a:extLst>
                </p:cNvPr>
                <p:cNvSpPr txBox="1"/>
                <p:nvPr/>
              </p:nvSpPr>
              <p:spPr>
                <a:xfrm>
                  <a:off x="16561663" y="3440189"/>
                  <a:ext cx="19384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6</a:t>
                  </a:r>
                </a:p>
              </p:txBody>
            </p:sp>
            <p:sp>
              <p:nvSpPr>
                <p:cNvPr id="279" name="Graphic 549">
                  <a:extLst>
                    <a:ext uri="{FF2B5EF4-FFF2-40B4-BE49-F238E27FC236}">
                      <a16:creationId xmlns:a16="http://schemas.microsoft.com/office/drawing/2014/main" id="{E15EB021-1156-4B5E-B406-02AD9136AC5A}"/>
                    </a:ext>
                  </a:extLst>
                </p:cNvPr>
                <p:cNvSpPr txBox="1"/>
                <p:nvPr/>
              </p:nvSpPr>
              <p:spPr>
                <a:xfrm>
                  <a:off x="16374506" y="3440189"/>
                  <a:ext cx="19384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</a:t>
                  </a:r>
                </a:p>
              </p:txBody>
            </p:sp>
            <p:sp>
              <p:nvSpPr>
                <p:cNvPr id="280" name="Graphic 549">
                  <a:extLst>
                    <a:ext uri="{FF2B5EF4-FFF2-40B4-BE49-F238E27FC236}">
                      <a16:creationId xmlns:a16="http://schemas.microsoft.com/office/drawing/2014/main" id="{1E55CD19-4A12-4CF2-8AD6-F178B58E8C2C}"/>
                    </a:ext>
                  </a:extLst>
                </p:cNvPr>
                <p:cNvSpPr txBox="1"/>
                <p:nvPr/>
              </p:nvSpPr>
              <p:spPr>
                <a:xfrm>
                  <a:off x="16187407" y="3440189"/>
                  <a:ext cx="193846" cy="17087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281" name="Graphic 20">
                  <a:extLst>
                    <a:ext uri="{FF2B5EF4-FFF2-40B4-BE49-F238E27FC236}">
                      <a16:creationId xmlns:a16="http://schemas.microsoft.com/office/drawing/2014/main" id="{5372D711-E017-48E5-888E-8040F3852E0C}"/>
                    </a:ext>
                  </a:extLst>
                </p:cNvPr>
                <p:cNvSpPr txBox="1"/>
                <p:nvPr/>
              </p:nvSpPr>
              <p:spPr>
                <a:xfrm>
                  <a:off x="16283627" y="3564921"/>
                  <a:ext cx="3170250" cy="170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80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PFS (months)</a:t>
                  </a:r>
                  <a:endParaRPr lang="en-GB" sz="800" spc="0" baseline="0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  <a:sym typeface="Arial"/>
                    <a:rtl val="0"/>
                  </a:endParaRPr>
                </a:p>
              </p:txBody>
            </p:sp>
            <p:grpSp>
              <p:nvGrpSpPr>
                <p:cNvPr id="282" name="Group 281">
                  <a:extLst>
                    <a:ext uri="{FF2B5EF4-FFF2-40B4-BE49-F238E27FC236}">
                      <a16:creationId xmlns:a16="http://schemas.microsoft.com/office/drawing/2014/main" id="{820810EB-7ABB-4C2A-8D31-43877E9FFAE3}"/>
                    </a:ext>
                  </a:extLst>
                </p:cNvPr>
                <p:cNvGrpSpPr/>
                <p:nvPr/>
              </p:nvGrpSpPr>
              <p:grpSpPr>
                <a:xfrm>
                  <a:off x="15697508" y="2468919"/>
                  <a:ext cx="3768469" cy="1011574"/>
                  <a:chOff x="15583208" y="2435645"/>
                  <a:chExt cx="3768469" cy="1345221"/>
                </a:xfrm>
              </p:grpSpPr>
              <p:sp>
                <p:nvSpPr>
                  <p:cNvPr id="283" name="Graphic 549">
                    <a:extLst>
                      <a:ext uri="{FF2B5EF4-FFF2-40B4-BE49-F238E27FC236}">
                        <a16:creationId xmlns:a16="http://schemas.microsoft.com/office/drawing/2014/main" id="{F12ECA6F-6732-431B-92DB-90DC61916DE4}"/>
                      </a:ext>
                    </a:extLst>
                  </p:cNvPr>
                  <p:cNvSpPr/>
                  <p:nvPr/>
                </p:nvSpPr>
                <p:spPr>
                  <a:xfrm>
                    <a:off x="16151043" y="2549434"/>
                    <a:ext cx="19415" cy="5830"/>
                  </a:xfrm>
                  <a:custGeom>
                    <a:avLst/>
                    <a:gdLst>
                      <a:gd name="connsiteX0" fmla="*/ 19415 w 19415"/>
                      <a:gd name="connsiteY0" fmla="*/ 0 h 5830"/>
                      <a:gd name="connsiteX1" fmla="*/ 0 w 19415"/>
                      <a:gd name="connsiteY1" fmla="*/ 0 h 5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9415" h="5830">
                        <a:moveTo>
                          <a:pt x="19415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19050" cap="flat">
                    <a:solidFill>
                      <a:schemeClr val="accent1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algn="r"/>
                    <a:endParaRPr lang="en-GB" sz="7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284" name="Graphic 549">
                    <a:extLst>
                      <a:ext uri="{FF2B5EF4-FFF2-40B4-BE49-F238E27FC236}">
                        <a16:creationId xmlns:a16="http://schemas.microsoft.com/office/drawing/2014/main" id="{1896B113-6DBE-4C84-9ACD-C70BE36675B0}"/>
                      </a:ext>
                    </a:extLst>
                  </p:cNvPr>
                  <p:cNvSpPr txBox="1"/>
                  <p:nvPr/>
                </p:nvSpPr>
                <p:spPr>
                  <a:xfrm>
                    <a:off x="15885045" y="3553637"/>
                    <a:ext cx="273270" cy="22722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r"/>
                    <a: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  <a:t>0.0</a:t>
                    </a:r>
                  </a:p>
                </p:txBody>
              </p:sp>
              <p:sp>
                <p:nvSpPr>
                  <p:cNvPr id="285" name="Graphic 549">
                    <a:extLst>
                      <a:ext uri="{FF2B5EF4-FFF2-40B4-BE49-F238E27FC236}">
                        <a16:creationId xmlns:a16="http://schemas.microsoft.com/office/drawing/2014/main" id="{88E10B8D-AC98-4D9C-9550-80B665F6C956}"/>
                      </a:ext>
                    </a:extLst>
                  </p:cNvPr>
                  <p:cNvSpPr txBox="1"/>
                  <p:nvPr/>
                </p:nvSpPr>
                <p:spPr>
                  <a:xfrm>
                    <a:off x="15885045" y="3330038"/>
                    <a:ext cx="273270" cy="22722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r"/>
                    <a: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  <a:t>0.2</a:t>
                    </a:r>
                  </a:p>
                </p:txBody>
              </p:sp>
              <p:sp>
                <p:nvSpPr>
                  <p:cNvPr id="290" name="Graphic 549">
                    <a:extLst>
                      <a:ext uri="{FF2B5EF4-FFF2-40B4-BE49-F238E27FC236}">
                        <a16:creationId xmlns:a16="http://schemas.microsoft.com/office/drawing/2014/main" id="{65B19472-02F6-403E-9691-F50C78AD36FF}"/>
                      </a:ext>
                    </a:extLst>
                  </p:cNvPr>
                  <p:cNvSpPr txBox="1"/>
                  <p:nvPr/>
                </p:nvSpPr>
                <p:spPr>
                  <a:xfrm>
                    <a:off x="15885045" y="3106440"/>
                    <a:ext cx="273270" cy="22722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r"/>
                    <a: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  <a:t>0.4</a:t>
                    </a:r>
                  </a:p>
                </p:txBody>
              </p:sp>
              <p:sp>
                <p:nvSpPr>
                  <p:cNvPr id="293" name="Graphic 549">
                    <a:extLst>
                      <a:ext uri="{FF2B5EF4-FFF2-40B4-BE49-F238E27FC236}">
                        <a16:creationId xmlns:a16="http://schemas.microsoft.com/office/drawing/2014/main" id="{A88C0D42-3F1C-4A32-8F12-A0E7832CD7A1}"/>
                      </a:ext>
                    </a:extLst>
                  </p:cNvPr>
                  <p:cNvSpPr txBox="1"/>
                  <p:nvPr/>
                </p:nvSpPr>
                <p:spPr>
                  <a:xfrm>
                    <a:off x="15885045" y="2882842"/>
                    <a:ext cx="273270" cy="22722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r"/>
                    <a: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  <a:t>0.6</a:t>
                    </a:r>
                  </a:p>
                </p:txBody>
              </p:sp>
              <p:sp>
                <p:nvSpPr>
                  <p:cNvPr id="298" name="Graphic 549">
                    <a:extLst>
                      <a:ext uri="{FF2B5EF4-FFF2-40B4-BE49-F238E27FC236}">
                        <a16:creationId xmlns:a16="http://schemas.microsoft.com/office/drawing/2014/main" id="{E54D1A47-B596-495E-AFA0-79C7A0619498}"/>
                      </a:ext>
                    </a:extLst>
                  </p:cNvPr>
                  <p:cNvSpPr txBox="1"/>
                  <p:nvPr/>
                </p:nvSpPr>
                <p:spPr>
                  <a:xfrm>
                    <a:off x="15885045" y="2659243"/>
                    <a:ext cx="273270" cy="22722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r"/>
                    <a: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  <a:t>0.8</a:t>
                    </a:r>
                  </a:p>
                </p:txBody>
              </p:sp>
              <p:sp>
                <p:nvSpPr>
                  <p:cNvPr id="299" name="Graphic 549">
                    <a:extLst>
                      <a:ext uri="{FF2B5EF4-FFF2-40B4-BE49-F238E27FC236}">
                        <a16:creationId xmlns:a16="http://schemas.microsoft.com/office/drawing/2014/main" id="{FA14DE39-FDA2-49C8-A603-5E1CA765BCF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5249148" y="2975386"/>
                    <a:ext cx="930220" cy="26210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  <a:t>Kaplan–Meier</a:t>
                    </a:r>
                    <a:b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</a:br>
                    <a: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  <a:t>estimate</a:t>
                    </a:r>
                  </a:p>
                </p:txBody>
              </p:sp>
              <p:sp>
                <p:nvSpPr>
                  <p:cNvPr id="300" name="Graphic 549">
                    <a:extLst>
                      <a:ext uri="{FF2B5EF4-FFF2-40B4-BE49-F238E27FC236}">
                        <a16:creationId xmlns:a16="http://schemas.microsoft.com/office/drawing/2014/main" id="{BC580E3E-590F-4781-8248-09E3224FECA1}"/>
                      </a:ext>
                    </a:extLst>
                  </p:cNvPr>
                  <p:cNvSpPr txBox="1"/>
                  <p:nvPr/>
                </p:nvSpPr>
                <p:spPr>
                  <a:xfrm>
                    <a:off x="15885045" y="2435645"/>
                    <a:ext cx="273270" cy="22722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r"/>
                    <a:r>
                      <a:rPr lang="en-GB" sz="800" spc="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/>
                        <a:sym typeface="Arial"/>
                        <a:rtl val="0"/>
                      </a:rPr>
                      <a:t>1.0</a:t>
                    </a:r>
                  </a:p>
                </p:txBody>
              </p:sp>
              <p:sp>
                <p:nvSpPr>
                  <p:cNvPr id="301" name="Graphic 549">
                    <a:extLst>
                      <a:ext uri="{FF2B5EF4-FFF2-40B4-BE49-F238E27FC236}">
                        <a16:creationId xmlns:a16="http://schemas.microsoft.com/office/drawing/2014/main" id="{3A09F1E5-6A5E-4A94-A4A3-9A13C083B817}"/>
                      </a:ext>
                    </a:extLst>
                  </p:cNvPr>
                  <p:cNvSpPr/>
                  <p:nvPr/>
                </p:nvSpPr>
                <p:spPr>
                  <a:xfrm>
                    <a:off x="16128817" y="3668243"/>
                    <a:ext cx="43200" cy="5830"/>
                  </a:xfrm>
                  <a:custGeom>
                    <a:avLst/>
                    <a:gdLst>
                      <a:gd name="connsiteX0" fmla="*/ 19415 w 19415"/>
                      <a:gd name="connsiteY0" fmla="*/ 0 h 5830"/>
                      <a:gd name="connsiteX1" fmla="*/ 0 w 19415"/>
                      <a:gd name="connsiteY1" fmla="*/ 0 h 5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9415" h="5830">
                        <a:moveTo>
                          <a:pt x="19415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algn="ctr"/>
                    <a:endParaRPr lang="en-GB" sz="7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302" name="Graphic 549">
                    <a:extLst>
                      <a:ext uri="{FF2B5EF4-FFF2-40B4-BE49-F238E27FC236}">
                        <a16:creationId xmlns:a16="http://schemas.microsoft.com/office/drawing/2014/main" id="{943963C2-25E1-41A3-8F9D-9BFF8F307F79}"/>
                      </a:ext>
                    </a:extLst>
                  </p:cNvPr>
                  <p:cNvSpPr/>
                  <p:nvPr/>
                </p:nvSpPr>
                <p:spPr>
                  <a:xfrm>
                    <a:off x="16128817" y="3444061"/>
                    <a:ext cx="43200" cy="5830"/>
                  </a:xfrm>
                  <a:custGeom>
                    <a:avLst/>
                    <a:gdLst>
                      <a:gd name="connsiteX0" fmla="*/ 19415 w 19415"/>
                      <a:gd name="connsiteY0" fmla="*/ 0 h 5830"/>
                      <a:gd name="connsiteX1" fmla="*/ 0 w 19415"/>
                      <a:gd name="connsiteY1" fmla="*/ 0 h 5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9415" h="5830">
                        <a:moveTo>
                          <a:pt x="19415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algn="r"/>
                    <a:endParaRPr lang="en-GB" sz="7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303" name="Graphic 549">
                    <a:extLst>
                      <a:ext uri="{FF2B5EF4-FFF2-40B4-BE49-F238E27FC236}">
                        <a16:creationId xmlns:a16="http://schemas.microsoft.com/office/drawing/2014/main" id="{8BB97E56-8128-452E-B073-C34D9651E06A}"/>
                      </a:ext>
                    </a:extLst>
                  </p:cNvPr>
                  <p:cNvSpPr/>
                  <p:nvPr/>
                </p:nvSpPr>
                <p:spPr>
                  <a:xfrm>
                    <a:off x="16128817" y="3219880"/>
                    <a:ext cx="43200" cy="5830"/>
                  </a:xfrm>
                  <a:custGeom>
                    <a:avLst/>
                    <a:gdLst>
                      <a:gd name="connsiteX0" fmla="*/ 19415 w 19415"/>
                      <a:gd name="connsiteY0" fmla="*/ 0 h 5830"/>
                      <a:gd name="connsiteX1" fmla="*/ 0 w 19415"/>
                      <a:gd name="connsiteY1" fmla="*/ 0 h 5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9415" h="5830">
                        <a:moveTo>
                          <a:pt x="19415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algn="r"/>
                    <a:endParaRPr lang="en-GB" sz="7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311" name="Graphic 549">
                    <a:extLst>
                      <a:ext uri="{FF2B5EF4-FFF2-40B4-BE49-F238E27FC236}">
                        <a16:creationId xmlns:a16="http://schemas.microsoft.com/office/drawing/2014/main" id="{E55963A6-D302-42D1-8F6B-B28E2F3A426B}"/>
                      </a:ext>
                    </a:extLst>
                  </p:cNvPr>
                  <p:cNvSpPr/>
                  <p:nvPr/>
                </p:nvSpPr>
                <p:spPr>
                  <a:xfrm>
                    <a:off x="16128817" y="2997797"/>
                    <a:ext cx="43200" cy="5830"/>
                  </a:xfrm>
                  <a:custGeom>
                    <a:avLst/>
                    <a:gdLst>
                      <a:gd name="connsiteX0" fmla="*/ 19415 w 19415"/>
                      <a:gd name="connsiteY0" fmla="*/ 0 h 5830"/>
                      <a:gd name="connsiteX1" fmla="*/ 0 w 19415"/>
                      <a:gd name="connsiteY1" fmla="*/ 0 h 5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9415" h="5830">
                        <a:moveTo>
                          <a:pt x="19415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algn="r"/>
                    <a:endParaRPr lang="en-GB" sz="7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316" name="Graphic 549">
                    <a:extLst>
                      <a:ext uri="{FF2B5EF4-FFF2-40B4-BE49-F238E27FC236}">
                        <a16:creationId xmlns:a16="http://schemas.microsoft.com/office/drawing/2014/main" id="{5ED83604-4252-4D1E-B903-A6E2FD3B487F}"/>
                      </a:ext>
                    </a:extLst>
                  </p:cNvPr>
                  <p:cNvSpPr/>
                  <p:nvPr/>
                </p:nvSpPr>
                <p:spPr>
                  <a:xfrm>
                    <a:off x="16128817" y="2773616"/>
                    <a:ext cx="43200" cy="5830"/>
                  </a:xfrm>
                  <a:custGeom>
                    <a:avLst/>
                    <a:gdLst>
                      <a:gd name="connsiteX0" fmla="*/ 19415 w 19415"/>
                      <a:gd name="connsiteY0" fmla="*/ 0 h 5830"/>
                      <a:gd name="connsiteX1" fmla="*/ 0 w 19415"/>
                      <a:gd name="connsiteY1" fmla="*/ 0 h 5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9415" h="5830">
                        <a:moveTo>
                          <a:pt x="19415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algn="r"/>
                    <a:endParaRPr lang="en-GB" sz="7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318" name="Graphic 549">
                    <a:extLst>
                      <a:ext uri="{FF2B5EF4-FFF2-40B4-BE49-F238E27FC236}">
                        <a16:creationId xmlns:a16="http://schemas.microsoft.com/office/drawing/2014/main" id="{57807793-802D-4324-8DAD-DE8C3DA89869}"/>
                      </a:ext>
                    </a:extLst>
                  </p:cNvPr>
                  <p:cNvSpPr/>
                  <p:nvPr/>
                </p:nvSpPr>
                <p:spPr>
                  <a:xfrm>
                    <a:off x="16128817" y="2549321"/>
                    <a:ext cx="43200" cy="5830"/>
                  </a:xfrm>
                  <a:custGeom>
                    <a:avLst/>
                    <a:gdLst>
                      <a:gd name="connsiteX0" fmla="*/ 19415 w 19415"/>
                      <a:gd name="connsiteY0" fmla="*/ 0 h 5830"/>
                      <a:gd name="connsiteX1" fmla="*/ 0 w 19415"/>
                      <a:gd name="connsiteY1" fmla="*/ 0 h 5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9415" h="5830">
                        <a:moveTo>
                          <a:pt x="19415" y="0"/>
                        </a:moveTo>
                        <a:lnTo>
                          <a:pt x="0" y="0"/>
                        </a:lnTo>
                      </a:path>
                    </a:pathLst>
                  </a:custGeom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algn="r"/>
                    <a:endParaRPr lang="en-GB" sz="7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323" name="Graphic 549">
                    <a:extLst>
                      <a:ext uri="{FF2B5EF4-FFF2-40B4-BE49-F238E27FC236}">
                        <a16:creationId xmlns:a16="http://schemas.microsoft.com/office/drawing/2014/main" id="{3605E18D-9400-406B-8D40-F7074770506B}"/>
                      </a:ext>
                    </a:extLst>
                  </p:cNvPr>
                  <p:cNvSpPr/>
                  <p:nvPr/>
                </p:nvSpPr>
                <p:spPr>
                  <a:xfrm>
                    <a:off x="16169817" y="2549434"/>
                    <a:ext cx="3181860" cy="1118808"/>
                  </a:xfrm>
                  <a:custGeom>
                    <a:avLst/>
                    <a:gdLst>
                      <a:gd name="connsiteX0" fmla="*/ 3181861 w 3181860"/>
                      <a:gd name="connsiteY0" fmla="*/ 1118809 h 1118808"/>
                      <a:gd name="connsiteX1" fmla="*/ 0 w 3181860"/>
                      <a:gd name="connsiteY1" fmla="*/ 1118809 h 1118808"/>
                      <a:gd name="connsiteX2" fmla="*/ 0 w 3181860"/>
                      <a:gd name="connsiteY2" fmla="*/ 1118809 h 1118808"/>
                      <a:gd name="connsiteX3" fmla="*/ 0 w 3181860"/>
                      <a:gd name="connsiteY3" fmla="*/ 0 h 1118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81860" h="1118808">
                        <a:moveTo>
                          <a:pt x="3181861" y="1118809"/>
                        </a:moveTo>
                        <a:lnTo>
                          <a:pt x="0" y="1118809"/>
                        </a:lnTo>
                        <a:lnTo>
                          <a:pt x="0" y="111880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ap="sq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 sz="70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grpSp>
                <p:nvGrpSpPr>
                  <p:cNvPr id="325" name="Group 324">
                    <a:extLst>
                      <a:ext uri="{FF2B5EF4-FFF2-40B4-BE49-F238E27FC236}">
                        <a16:creationId xmlns:a16="http://schemas.microsoft.com/office/drawing/2014/main" id="{1DA8DB2A-EE42-4563-AF89-BE48736C4B82}"/>
                      </a:ext>
                    </a:extLst>
                  </p:cNvPr>
                  <p:cNvGrpSpPr/>
                  <p:nvPr/>
                </p:nvGrpSpPr>
                <p:grpSpPr>
                  <a:xfrm>
                    <a:off x="16170692" y="2514973"/>
                    <a:ext cx="3115606" cy="970759"/>
                    <a:chOff x="16170692" y="2514973"/>
                    <a:chExt cx="3115606" cy="970759"/>
                  </a:xfrm>
                </p:grpSpPr>
                <p:sp>
                  <p:nvSpPr>
                    <p:cNvPr id="326" name="Graphic 549">
                      <a:extLst>
                        <a:ext uri="{FF2B5EF4-FFF2-40B4-BE49-F238E27FC236}">
                          <a16:creationId xmlns:a16="http://schemas.microsoft.com/office/drawing/2014/main" id="{CBC071F8-0893-4410-A353-FA10F12986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70692" y="2549434"/>
                      <a:ext cx="3105481" cy="896725"/>
                    </a:xfrm>
                    <a:custGeom>
                      <a:avLst/>
                      <a:gdLst>
                        <a:gd name="connsiteX0" fmla="*/ 0 w 3105481"/>
                        <a:gd name="connsiteY0" fmla="*/ 0 h 896725"/>
                        <a:gd name="connsiteX1" fmla="*/ 0 w 3105481"/>
                        <a:gd name="connsiteY1" fmla="*/ 0 h 896725"/>
                        <a:gd name="connsiteX2" fmla="*/ 14693 w 3105481"/>
                        <a:gd name="connsiteY2" fmla="*/ 0 h 896725"/>
                        <a:gd name="connsiteX3" fmla="*/ 14693 w 3105481"/>
                        <a:gd name="connsiteY3" fmla="*/ 4140 h 896725"/>
                        <a:gd name="connsiteX4" fmla="*/ 18891 w 3105481"/>
                        <a:gd name="connsiteY4" fmla="*/ 4140 h 896725"/>
                        <a:gd name="connsiteX5" fmla="*/ 18891 w 3105481"/>
                        <a:gd name="connsiteY5" fmla="*/ 8338 h 896725"/>
                        <a:gd name="connsiteX6" fmla="*/ 27287 w 3105481"/>
                        <a:gd name="connsiteY6" fmla="*/ 8338 h 896725"/>
                        <a:gd name="connsiteX7" fmla="*/ 27287 w 3105481"/>
                        <a:gd name="connsiteY7" fmla="*/ 12536 h 896725"/>
                        <a:gd name="connsiteX8" fmla="*/ 39880 w 3105481"/>
                        <a:gd name="connsiteY8" fmla="*/ 12536 h 896725"/>
                        <a:gd name="connsiteX9" fmla="*/ 39880 w 3105481"/>
                        <a:gd name="connsiteY9" fmla="*/ 16733 h 896725"/>
                        <a:gd name="connsiteX10" fmla="*/ 62911 w 3105481"/>
                        <a:gd name="connsiteY10" fmla="*/ 16733 h 896725"/>
                        <a:gd name="connsiteX11" fmla="*/ 62911 w 3105481"/>
                        <a:gd name="connsiteY11" fmla="*/ 20931 h 896725"/>
                        <a:gd name="connsiteX12" fmla="*/ 71307 w 3105481"/>
                        <a:gd name="connsiteY12" fmla="*/ 20931 h 896725"/>
                        <a:gd name="connsiteX13" fmla="*/ 71307 w 3105481"/>
                        <a:gd name="connsiteY13" fmla="*/ 25129 h 896725"/>
                        <a:gd name="connsiteX14" fmla="*/ 73405 w 3105481"/>
                        <a:gd name="connsiteY14" fmla="*/ 25129 h 896725"/>
                        <a:gd name="connsiteX15" fmla="*/ 73405 w 3105481"/>
                        <a:gd name="connsiteY15" fmla="*/ 33525 h 896725"/>
                        <a:gd name="connsiteX16" fmla="*/ 75504 w 3105481"/>
                        <a:gd name="connsiteY16" fmla="*/ 33525 h 896725"/>
                        <a:gd name="connsiteX17" fmla="*/ 75504 w 3105481"/>
                        <a:gd name="connsiteY17" fmla="*/ 37665 h 896725"/>
                        <a:gd name="connsiteX18" fmla="*/ 77604 w 3105481"/>
                        <a:gd name="connsiteY18" fmla="*/ 37665 h 896725"/>
                        <a:gd name="connsiteX19" fmla="*/ 77604 w 3105481"/>
                        <a:gd name="connsiteY19" fmla="*/ 46061 h 896725"/>
                        <a:gd name="connsiteX20" fmla="*/ 79702 w 3105481"/>
                        <a:gd name="connsiteY20" fmla="*/ 46061 h 896725"/>
                        <a:gd name="connsiteX21" fmla="*/ 83900 w 3105481"/>
                        <a:gd name="connsiteY21" fmla="*/ 46061 h 896725"/>
                        <a:gd name="connsiteX22" fmla="*/ 83900 w 3105481"/>
                        <a:gd name="connsiteY22" fmla="*/ 50259 h 896725"/>
                        <a:gd name="connsiteX23" fmla="*/ 85999 w 3105481"/>
                        <a:gd name="connsiteY23" fmla="*/ 50259 h 896725"/>
                        <a:gd name="connsiteX24" fmla="*/ 85999 w 3105481"/>
                        <a:gd name="connsiteY24" fmla="*/ 67050 h 896725"/>
                        <a:gd name="connsiteX25" fmla="*/ 88098 w 3105481"/>
                        <a:gd name="connsiteY25" fmla="*/ 67050 h 896725"/>
                        <a:gd name="connsiteX26" fmla="*/ 88098 w 3105481"/>
                        <a:gd name="connsiteY26" fmla="*/ 87982 h 896725"/>
                        <a:gd name="connsiteX27" fmla="*/ 90197 w 3105481"/>
                        <a:gd name="connsiteY27" fmla="*/ 87982 h 896725"/>
                        <a:gd name="connsiteX28" fmla="*/ 90197 w 3105481"/>
                        <a:gd name="connsiteY28" fmla="*/ 96378 h 896725"/>
                        <a:gd name="connsiteX29" fmla="*/ 92296 w 3105481"/>
                        <a:gd name="connsiteY29" fmla="*/ 96378 h 896725"/>
                        <a:gd name="connsiteX30" fmla="*/ 92296 w 3105481"/>
                        <a:gd name="connsiteY30" fmla="*/ 100576 h 896725"/>
                        <a:gd name="connsiteX31" fmla="*/ 94395 w 3105481"/>
                        <a:gd name="connsiteY31" fmla="*/ 100576 h 896725"/>
                        <a:gd name="connsiteX32" fmla="*/ 94395 w 3105481"/>
                        <a:gd name="connsiteY32" fmla="*/ 104715 h 896725"/>
                        <a:gd name="connsiteX33" fmla="*/ 94395 w 3105481"/>
                        <a:gd name="connsiteY33" fmla="*/ 108913 h 896725"/>
                        <a:gd name="connsiteX34" fmla="*/ 96494 w 3105481"/>
                        <a:gd name="connsiteY34" fmla="*/ 108913 h 896725"/>
                        <a:gd name="connsiteX35" fmla="*/ 100692 w 3105481"/>
                        <a:gd name="connsiteY35" fmla="*/ 108913 h 896725"/>
                        <a:gd name="connsiteX36" fmla="*/ 102791 w 3105481"/>
                        <a:gd name="connsiteY36" fmla="*/ 108913 h 896725"/>
                        <a:gd name="connsiteX37" fmla="*/ 102791 w 3105481"/>
                        <a:gd name="connsiteY37" fmla="*/ 113111 h 896725"/>
                        <a:gd name="connsiteX38" fmla="*/ 127920 w 3105481"/>
                        <a:gd name="connsiteY38" fmla="*/ 113111 h 896725"/>
                        <a:gd name="connsiteX39" fmla="*/ 127920 w 3105481"/>
                        <a:gd name="connsiteY39" fmla="*/ 117309 h 896725"/>
                        <a:gd name="connsiteX40" fmla="*/ 132118 w 3105481"/>
                        <a:gd name="connsiteY40" fmla="*/ 117309 h 896725"/>
                        <a:gd name="connsiteX41" fmla="*/ 132118 w 3105481"/>
                        <a:gd name="connsiteY41" fmla="*/ 121507 h 896725"/>
                        <a:gd name="connsiteX42" fmla="*/ 140514 w 3105481"/>
                        <a:gd name="connsiteY42" fmla="*/ 121507 h 896725"/>
                        <a:gd name="connsiteX43" fmla="*/ 140514 w 3105481"/>
                        <a:gd name="connsiteY43" fmla="*/ 125705 h 896725"/>
                        <a:gd name="connsiteX44" fmla="*/ 159405 w 3105481"/>
                        <a:gd name="connsiteY44" fmla="*/ 125705 h 896725"/>
                        <a:gd name="connsiteX45" fmla="*/ 161504 w 3105481"/>
                        <a:gd name="connsiteY45" fmla="*/ 125705 h 896725"/>
                        <a:gd name="connsiteX46" fmla="*/ 161504 w 3105481"/>
                        <a:gd name="connsiteY46" fmla="*/ 129903 h 896725"/>
                        <a:gd name="connsiteX47" fmla="*/ 163603 w 3105481"/>
                        <a:gd name="connsiteY47" fmla="*/ 129903 h 896725"/>
                        <a:gd name="connsiteX48" fmla="*/ 165702 w 3105481"/>
                        <a:gd name="connsiteY48" fmla="*/ 129903 h 896725"/>
                        <a:gd name="connsiteX49" fmla="*/ 167801 w 3105481"/>
                        <a:gd name="connsiteY49" fmla="*/ 129903 h 896725"/>
                        <a:gd name="connsiteX50" fmla="*/ 167801 w 3105481"/>
                        <a:gd name="connsiteY50" fmla="*/ 138240 h 896725"/>
                        <a:gd name="connsiteX51" fmla="*/ 169900 w 3105481"/>
                        <a:gd name="connsiteY51" fmla="*/ 138240 h 896725"/>
                        <a:gd name="connsiteX52" fmla="*/ 169900 w 3105481"/>
                        <a:gd name="connsiteY52" fmla="*/ 146636 h 896725"/>
                        <a:gd name="connsiteX53" fmla="*/ 171940 w 3105481"/>
                        <a:gd name="connsiteY53" fmla="*/ 146636 h 896725"/>
                        <a:gd name="connsiteX54" fmla="*/ 171940 w 3105481"/>
                        <a:gd name="connsiteY54" fmla="*/ 155032 h 896725"/>
                        <a:gd name="connsiteX55" fmla="*/ 174039 w 3105481"/>
                        <a:gd name="connsiteY55" fmla="*/ 155032 h 896725"/>
                        <a:gd name="connsiteX56" fmla="*/ 174039 w 3105481"/>
                        <a:gd name="connsiteY56" fmla="*/ 159230 h 896725"/>
                        <a:gd name="connsiteX57" fmla="*/ 176197 w 3105481"/>
                        <a:gd name="connsiteY57" fmla="*/ 159230 h 896725"/>
                        <a:gd name="connsiteX58" fmla="*/ 176197 w 3105481"/>
                        <a:gd name="connsiteY58" fmla="*/ 173865 h 896725"/>
                        <a:gd name="connsiteX59" fmla="*/ 180336 w 3105481"/>
                        <a:gd name="connsiteY59" fmla="*/ 173865 h 896725"/>
                        <a:gd name="connsiteX60" fmla="*/ 180336 w 3105481"/>
                        <a:gd name="connsiteY60" fmla="*/ 178063 h 896725"/>
                        <a:gd name="connsiteX61" fmla="*/ 184534 w 3105481"/>
                        <a:gd name="connsiteY61" fmla="*/ 178063 h 896725"/>
                        <a:gd name="connsiteX62" fmla="*/ 184534 w 3105481"/>
                        <a:gd name="connsiteY62" fmla="*/ 182260 h 896725"/>
                        <a:gd name="connsiteX63" fmla="*/ 186633 w 3105481"/>
                        <a:gd name="connsiteY63" fmla="*/ 182260 h 896725"/>
                        <a:gd name="connsiteX64" fmla="*/ 186633 w 3105481"/>
                        <a:gd name="connsiteY64" fmla="*/ 186458 h 896725"/>
                        <a:gd name="connsiteX65" fmla="*/ 188732 w 3105481"/>
                        <a:gd name="connsiteY65" fmla="*/ 186458 h 896725"/>
                        <a:gd name="connsiteX66" fmla="*/ 188732 w 3105481"/>
                        <a:gd name="connsiteY66" fmla="*/ 192755 h 896725"/>
                        <a:gd name="connsiteX67" fmla="*/ 192930 w 3105481"/>
                        <a:gd name="connsiteY67" fmla="*/ 192755 h 896725"/>
                        <a:gd name="connsiteX68" fmla="*/ 192930 w 3105481"/>
                        <a:gd name="connsiteY68" fmla="*/ 196895 h 896725"/>
                        <a:gd name="connsiteX69" fmla="*/ 203425 w 3105481"/>
                        <a:gd name="connsiteY69" fmla="*/ 196895 h 896725"/>
                        <a:gd name="connsiteX70" fmla="*/ 203425 w 3105481"/>
                        <a:gd name="connsiteY70" fmla="*/ 201093 h 896725"/>
                        <a:gd name="connsiteX71" fmla="*/ 207623 w 3105481"/>
                        <a:gd name="connsiteY71" fmla="*/ 201093 h 896725"/>
                        <a:gd name="connsiteX72" fmla="*/ 207623 w 3105481"/>
                        <a:gd name="connsiteY72" fmla="*/ 205291 h 896725"/>
                        <a:gd name="connsiteX73" fmla="*/ 211821 w 3105481"/>
                        <a:gd name="connsiteY73" fmla="*/ 205291 h 896725"/>
                        <a:gd name="connsiteX74" fmla="*/ 211821 w 3105481"/>
                        <a:gd name="connsiteY74" fmla="*/ 209489 h 896725"/>
                        <a:gd name="connsiteX75" fmla="*/ 224415 w 3105481"/>
                        <a:gd name="connsiteY75" fmla="*/ 209489 h 896725"/>
                        <a:gd name="connsiteX76" fmla="*/ 224415 w 3105481"/>
                        <a:gd name="connsiteY76" fmla="*/ 215786 h 896725"/>
                        <a:gd name="connsiteX77" fmla="*/ 236950 w 3105481"/>
                        <a:gd name="connsiteY77" fmla="*/ 215786 h 896725"/>
                        <a:gd name="connsiteX78" fmla="*/ 236950 w 3105481"/>
                        <a:gd name="connsiteY78" fmla="*/ 219984 h 896725"/>
                        <a:gd name="connsiteX79" fmla="*/ 243247 w 3105481"/>
                        <a:gd name="connsiteY79" fmla="*/ 219984 h 896725"/>
                        <a:gd name="connsiteX80" fmla="*/ 247445 w 3105481"/>
                        <a:gd name="connsiteY80" fmla="*/ 219984 h 896725"/>
                        <a:gd name="connsiteX81" fmla="*/ 253742 w 3105481"/>
                        <a:gd name="connsiteY81" fmla="*/ 219984 h 896725"/>
                        <a:gd name="connsiteX82" fmla="*/ 253742 w 3105481"/>
                        <a:gd name="connsiteY82" fmla="*/ 232519 h 896725"/>
                        <a:gd name="connsiteX83" fmla="*/ 255841 w 3105481"/>
                        <a:gd name="connsiteY83" fmla="*/ 232519 h 896725"/>
                        <a:gd name="connsiteX84" fmla="*/ 255841 w 3105481"/>
                        <a:gd name="connsiteY84" fmla="*/ 238816 h 896725"/>
                        <a:gd name="connsiteX85" fmla="*/ 257940 w 3105481"/>
                        <a:gd name="connsiteY85" fmla="*/ 238816 h 896725"/>
                        <a:gd name="connsiteX86" fmla="*/ 257940 w 3105481"/>
                        <a:gd name="connsiteY86" fmla="*/ 243014 h 896725"/>
                        <a:gd name="connsiteX87" fmla="*/ 260039 w 3105481"/>
                        <a:gd name="connsiteY87" fmla="*/ 243014 h 896725"/>
                        <a:gd name="connsiteX88" fmla="*/ 260039 w 3105481"/>
                        <a:gd name="connsiteY88" fmla="*/ 247212 h 896725"/>
                        <a:gd name="connsiteX89" fmla="*/ 262138 w 3105481"/>
                        <a:gd name="connsiteY89" fmla="*/ 247212 h 896725"/>
                        <a:gd name="connsiteX90" fmla="*/ 262138 w 3105481"/>
                        <a:gd name="connsiteY90" fmla="*/ 257707 h 896725"/>
                        <a:gd name="connsiteX91" fmla="*/ 266336 w 3105481"/>
                        <a:gd name="connsiteY91" fmla="*/ 257707 h 896725"/>
                        <a:gd name="connsiteX92" fmla="*/ 287267 w 3105481"/>
                        <a:gd name="connsiteY92" fmla="*/ 257707 h 896725"/>
                        <a:gd name="connsiteX93" fmla="*/ 304059 w 3105481"/>
                        <a:gd name="connsiteY93" fmla="*/ 257707 h 896725"/>
                        <a:gd name="connsiteX94" fmla="*/ 304059 w 3105481"/>
                        <a:gd name="connsiteY94" fmla="*/ 261905 h 896725"/>
                        <a:gd name="connsiteX95" fmla="*/ 314553 w 3105481"/>
                        <a:gd name="connsiteY95" fmla="*/ 261905 h 896725"/>
                        <a:gd name="connsiteX96" fmla="*/ 314553 w 3105481"/>
                        <a:gd name="connsiteY96" fmla="*/ 266044 h 896725"/>
                        <a:gd name="connsiteX97" fmla="*/ 316653 w 3105481"/>
                        <a:gd name="connsiteY97" fmla="*/ 266044 h 896725"/>
                        <a:gd name="connsiteX98" fmla="*/ 327147 w 3105481"/>
                        <a:gd name="connsiteY98" fmla="*/ 266044 h 896725"/>
                        <a:gd name="connsiteX99" fmla="*/ 331345 w 3105481"/>
                        <a:gd name="connsiteY99" fmla="*/ 266044 h 896725"/>
                        <a:gd name="connsiteX100" fmla="*/ 331345 w 3105481"/>
                        <a:gd name="connsiteY100" fmla="*/ 272341 h 896725"/>
                        <a:gd name="connsiteX101" fmla="*/ 335543 w 3105481"/>
                        <a:gd name="connsiteY101" fmla="*/ 272341 h 896725"/>
                        <a:gd name="connsiteX102" fmla="*/ 337642 w 3105481"/>
                        <a:gd name="connsiteY102" fmla="*/ 272341 h 896725"/>
                        <a:gd name="connsiteX103" fmla="*/ 337642 w 3105481"/>
                        <a:gd name="connsiteY103" fmla="*/ 276539 h 896725"/>
                        <a:gd name="connsiteX104" fmla="*/ 339741 w 3105481"/>
                        <a:gd name="connsiteY104" fmla="*/ 276539 h 896725"/>
                        <a:gd name="connsiteX105" fmla="*/ 339741 w 3105481"/>
                        <a:gd name="connsiteY105" fmla="*/ 295372 h 896725"/>
                        <a:gd name="connsiteX106" fmla="*/ 341840 w 3105481"/>
                        <a:gd name="connsiteY106" fmla="*/ 295372 h 896725"/>
                        <a:gd name="connsiteX107" fmla="*/ 343939 w 3105481"/>
                        <a:gd name="connsiteY107" fmla="*/ 295372 h 896725"/>
                        <a:gd name="connsiteX108" fmla="*/ 343939 w 3105481"/>
                        <a:gd name="connsiteY108" fmla="*/ 305866 h 896725"/>
                        <a:gd name="connsiteX109" fmla="*/ 346038 w 3105481"/>
                        <a:gd name="connsiteY109" fmla="*/ 305866 h 896725"/>
                        <a:gd name="connsiteX110" fmla="*/ 350236 w 3105481"/>
                        <a:gd name="connsiteY110" fmla="*/ 305866 h 896725"/>
                        <a:gd name="connsiteX111" fmla="*/ 350236 w 3105481"/>
                        <a:gd name="connsiteY111" fmla="*/ 312163 h 896725"/>
                        <a:gd name="connsiteX112" fmla="*/ 352277 w 3105481"/>
                        <a:gd name="connsiteY112" fmla="*/ 312163 h 896725"/>
                        <a:gd name="connsiteX113" fmla="*/ 354376 w 3105481"/>
                        <a:gd name="connsiteY113" fmla="*/ 312163 h 896725"/>
                        <a:gd name="connsiteX114" fmla="*/ 354376 w 3105481"/>
                        <a:gd name="connsiteY114" fmla="*/ 322658 h 896725"/>
                        <a:gd name="connsiteX115" fmla="*/ 356475 w 3105481"/>
                        <a:gd name="connsiteY115" fmla="*/ 322658 h 896725"/>
                        <a:gd name="connsiteX116" fmla="*/ 356475 w 3105481"/>
                        <a:gd name="connsiteY116" fmla="*/ 328897 h 896725"/>
                        <a:gd name="connsiteX117" fmla="*/ 362772 w 3105481"/>
                        <a:gd name="connsiteY117" fmla="*/ 328897 h 896725"/>
                        <a:gd name="connsiteX118" fmla="*/ 396355 w 3105481"/>
                        <a:gd name="connsiteY118" fmla="*/ 328897 h 896725"/>
                        <a:gd name="connsiteX119" fmla="*/ 396355 w 3105481"/>
                        <a:gd name="connsiteY119" fmla="*/ 339392 h 896725"/>
                        <a:gd name="connsiteX120" fmla="*/ 410990 w 3105481"/>
                        <a:gd name="connsiteY120" fmla="*/ 339392 h 896725"/>
                        <a:gd name="connsiteX121" fmla="*/ 417286 w 3105481"/>
                        <a:gd name="connsiteY121" fmla="*/ 339392 h 896725"/>
                        <a:gd name="connsiteX122" fmla="*/ 417286 w 3105481"/>
                        <a:gd name="connsiteY122" fmla="*/ 345688 h 896725"/>
                        <a:gd name="connsiteX123" fmla="*/ 421484 w 3105481"/>
                        <a:gd name="connsiteY123" fmla="*/ 345688 h 896725"/>
                        <a:gd name="connsiteX124" fmla="*/ 421484 w 3105481"/>
                        <a:gd name="connsiteY124" fmla="*/ 351985 h 896725"/>
                        <a:gd name="connsiteX125" fmla="*/ 423583 w 3105481"/>
                        <a:gd name="connsiteY125" fmla="*/ 351985 h 896725"/>
                        <a:gd name="connsiteX126" fmla="*/ 423583 w 3105481"/>
                        <a:gd name="connsiteY126" fmla="*/ 362480 h 896725"/>
                        <a:gd name="connsiteX127" fmla="*/ 425682 w 3105481"/>
                        <a:gd name="connsiteY127" fmla="*/ 362480 h 896725"/>
                        <a:gd name="connsiteX128" fmla="*/ 425682 w 3105481"/>
                        <a:gd name="connsiteY128" fmla="*/ 368719 h 896725"/>
                        <a:gd name="connsiteX129" fmla="*/ 427781 w 3105481"/>
                        <a:gd name="connsiteY129" fmla="*/ 368719 h 896725"/>
                        <a:gd name="connsiteX130" fmla="*/ 427781 w 3105481"/>
                        <a:gd name="connsiteY130" fmla="*/ 375016 h 896725"/>
                        <a:gd name="connsiteX131" fmla="*/ 429880 w 3105481"/>
                        <a:gd name="connsiteY131" fmla="*/ 375016 h 896725"/>
                        <a:gd name="connsiteX132" fmla="*/ 429880 w 3105481"/>
                        <a:gd name="connsiteY132" fmla="*/ 385511 h 896725"/>
                        <a:gd name="connsiteX133" fmla="*/ 431979 w 3105481"/>
                        <a:gd name="connsiteY133" fmla="*/ 385511 h 896725"/>
                        <a:gd name="connsiteX134" fmla="*/ 431979 w 3105481"/>
                        <a:gd name="connsiteY134" fmla="*/ 404343 h 896725"/>
                        <a:gd name="connsiteX135" fmla="*/ 436177 w 3105481"/>
                        <a:gd name="connsiteY135" fmla="*/ 404343 h 896725"/>
                        <a:gd name="connsiteX136" fmla="*/ 436177 w 3105481"/>
                        <a:gd name="connsiteY136" fmla="*/ 410640 h 896725"/>
                        <a:gd name="connsiteX137" fmla="*/ 438276 w 3105481"/>
                        <a:gd name="connsiteY137" fmla="*/ 410640 h 896725"/>
                        <a:gd name="connsiteX138" fmla="*/ 471801 w 3105481"/>
                        <a:gd name="connsiteY138" fmla="*/ 410640 h 896725"/>
                        <a:gd name="connsiteX139" fmla="*/ 471801 w 3105481"/>
                        <a:gd name="connsiteY139" fmla="*/ 416937 h 896725"/>
                        <a:gd name="connsiteX140" fmla="*/ 473900 w 3105481"/>
                        <a:gd name="connsiteY140" fmla="*/ 416937 h 896725"/>
                        <a:gd name="connsiteX141" fmla="*/ 486494 w 3105481"/>
                        <a:gd name="connsiteY141" fmla="*/ 416937 h 896725"/>
                        <a:gd name="connsiteX142" fmla="*/ 486494 w 3105481"/>
                        <a:gd name="connsiteY142" fmla="*/ 423234 h 896725"/>
                        <a:gd name="connsiteX143" fmla="*/ 499088 w 3105481"/>
                        <a:gd name="connsiteY143" fmla="*/ 423234 h 896725"/>
                        <a:gd name="connsiteX144" fmla="*/ 499088 w 3105481"/>
                        <a:gd name="connsiteY144" fmla="*/ 429472 h 896725"/>
                        <a:gd name="connsiteX145" fmla="*/ 505385 w 3105481"/>
                        <a:gd name="connsiteY145" fmla="*/ 429472 h 896725"/>
                        <a:gd name="connsiteX146" fmla="*/ 509583 w 3105481"/>
                        <a:gd name="connsiteY146" fmla="*/ 429472 h 896725"/>
                        <a:gd name="connsiteX147" fmla="*/ 509583 w 3105481"/>
                        <a:gd name="connsiteY147" fmla="*/ 448363 h 896725"/>
                        <a:gd name="connsiteX148" fmla="*/ 511682 w 3105481"/>
                        <a:gd name="connsiteY148" fmla="*/ 448363 h 896725"/>
                        <a:gd name="connsiteX149" fmla="*/ 511682 w 3105481"/>
                        <a:gd name="connsiteY149" fmla="*/ 456759 h 896725"/>
                        <a:gd name="connsiteX150" fmla="*/ 513781 w 3105481"/>
                        <a:gd name="connsiteY150" fmla="*/ 456759 h 896725"/>
                        <a:gd name="connsiteX151" fmla="*/ 515880 w 3105481"/>
                        <a:gd name="connsiteY151" fmla="*/ 456759 h 896725"/>
                        <a:gd name="connsiteX152" fmla="*/ 517979 w 3105481"/>
                        <a:gd name="connsiteY152" fmla="*/ 456759 h 896725"/>
                        <a:gd name="connsiteX153" fmla="*/ 517979 w 3105481"/>
                        <a:gd name="connsiteY153" fmla="*/ 469294 h 896725"/>
                        <a:gd name="connsiteX154" fmla="*/ 520077 w 3105481"/>
                        <a:gd name="connsiteY154" fmla="*/ 469294 h 896725"/>
                        <a:gd name="connsiteX155" fmla="*/ 524276 w 3105481"/>
                        <a:gd name="connsiteY155" fmla="*/ 469294 h 896725"/>
                        <a:gd name="connsiteX156" fmla="*/ 524276 w 3105481"/>
                        <a:gd name="connsiteY156" fmla="*/ 477690 h 896725"/>
                        <a:gd name="connsiteX157" fmla="*/ 528415 w 3105481"/>
                        <a:gd name="connsiteY157" fmla="*/ 477690 h 896725"/>
                        <a:gd name="connsiteX158" fmla="*/ 528415 w 3105481"/>
                        <a:gd name="connsiteY158" fmla="*/ 492383 h 896725"/>
                        <a:gd name="connsiteX159" fmla="*/ 534712 w 3105481"/>
                        <a:gd name="connsiteY159" fmla="*/ 492383 h 896725"/>
                        <a:gd name="connsiteX160" fmla="*/ 536811 w 3105481"/>
                        <a:gd name="connsiteY160" fmla="*/ 492383 h 896725"/>
                        <a:gd name="connsiteX161" fmla="*/ 536811 w 3105481"/>
                        <a:gd name="connsiteY161" fmla="*/ 498622 h 896725"/>
                        <a:gd name="connsiteX162" fmla="*/ 553603 w 3105481"/>
                        <a:gd name="connsiteY162" fmla="*/ 498622 h 896725"/>
                        <a:gd name="connsiteX163" fmla="*/ 553603 w 3105481"/>
                        <a:gd name="connsiteY163" fmla="*/ 507018 h 896725"/>
                        <a:gd name="connsiteX164" fmla="*/ 555702 w 3105481"/>
                        <a:gd name="connsiteY164" fmla="*/ 507018 h 896725"/>
                        <a:gd name="connsiteX165" fmla="*/ 555702 w 3105481"/>
                        <a:gd name="connsiteY165" fmla="*/ 513314 h 896725"/>
                        <a:gd name="connsiteX166" fmla="*/ 561999 w 3105481"/>
                        <a:gd name="connsiteY166" fmla="*/ 513314 h 896725"/>
                        <a:gd name="connsiteX167" fmla="*/ 589227 w 3105481"/>
                        <a:gd name="connsiteY167" fmla="*/ 513314 h 896725"/>
                        <a:gd name="connsiteX168" fmla="*/ 589227 w 3105481"/>
                        <a:gd name="connsiteY168" fmla="*/ 521710 h 896725"/>
                        <a:gd name="connsiteX169" fmla="*/ 597623 w 3105481"/>
                        <a:gd name="connsiteY169" fmla="*/ 521710 h 896725"/>
                        <a:gd name="connsiteX170" fmla="*/ 597623 w 3105481"/>
                        <a:gd name="connsiteY170" fmla="*/ 527949 h 896725"/>
                        <a:gd name="connsiteX171" fmla="*/ 601821 w 3105481"/>
                        <a:gd name="connsiteY171" fmla="*/ 527949 h 896725"/>
                        <a:gd name="connsiteX172" fmla="*/ 601821 w 3105481"/>
                        <a:gd name="connsiteY172" fmla="*/ 536345 h 896725"/>
                        <a:gd name="connsiteX173" fmla="*/ 608118 w 3105481"/>
                        <a:gd name="connsiteY173" fmla="*/ 536345 h 896725"/>
                        <a:gd name="connsiteX174" fmla="*/ 620711 w 3105481"/>
                        <a:gd name="connsiteY174" fmla="*/ 536345 h 896725"/>
                        <a:gd name="connsiteX175" fmla="*/ 643742 w 3105481"/>
                        <a:gd name="connsiteY175" fmla="*/ 536345 h 896725"/>
                        <a:gd name="connsiteX176" fmla="*/ 643742 w 3105481"/>
                        <a:gd name="connsiteY176" fmla="*/ 544741 h 896725"/>
                        <a:gd name="connsiteX177" fmla="*/ 650039 w 3105481"/>
                        <a:gd name="connsiteY177" fmla="*/ 544741 h 896725"/>
                        <a:gd name="connsiteX178" fmla="*/ 650039 w 3105481"/>
                        <a:gd name="connsiteY178" fmla="*/ 553137 h 896725"/>
                        <a:gd name="connsiteX179" fmla="*/ 662632 w 3105481"/>
                        <a:gd name="connsiteY179" fmla="*/ 553137 h 896725"/>
                        <a:gd name="connsiteX180" fmla="*/ 673127 w 3105481"/>
                        <a:gd name="connsiteY180" fmla="*/ 553137 h 896725"/>
                        <a:gd name="connsiteX181" fmla="*/ 675226 w 3105481"/>
                        <a:gd name="connsiteY181" fmla="*/ 553137 h 896725"/>
                        <a:gd name="connsiteX182" fmla="*/ 675226 w 3105481"/>
                        <a:gd name="connsiteY182" fmla="*/ 559433 h 896725"/>
                        <a:gd name="connsiteX183" fmla="*/ 677325 w 3105481"/>
                        <a:gd name="connsiteY183" fmla="*/ 559433 h 896725"/>
                        <a:gd name="connsiteX184" fmla="*/ 677325 w 3105481"/>
                        <a:gd name="connsiteY184" fmla="*/ 567771 h 896725"/>
                        <a:gd name="connsiteX185" fmla="*/ 685721 w 3105481"/>
                        <a:gd name="connsiteY185" fmla="*/ 567771 h 896725"/>
                        <a:gd name="connsiteX186" fmla="*/ 685721 w 3105481"/>
                        <a:gd name="connsiteY186" fmla="*/ 584563 h 896725"/>
                        <a:gd name="connsiteX187" fmla="*/ 687820 w 3105481"/>
                        <a:gd name="connsiteY187" fmla="*/ 584563 h 896725"/>
                        <a:gd name="connsiteX188" fmla="*/ 687820 w 3105481"/>
                        <a:gd name="connsiteY188" fmla="*/ 592959 h 896725"/>
                        <a:gd name="connsiteX189" fmla="*/ 689919 w 3105481"/>
                        <a:gd name="connsiteY189" fmla="*/ 592959 h 896725"/>
                        <a:gd name="connsiteX190" fmla="*/ 689919 w 3105481"/>
                        <a:gd name="connsiteY190" fmla="*/ 601296 h 896725"/>
                        <a:gd name="connsiteX191" fmla="*/ 692018 w 3105481"/>
                        <a:gd name="connsiteY191" fmla="*/ 601296 h 896725"/>
                        <a:gd name="connsiteX192" fmla="*/ 696158 w 3105481"/>
                        <a:gd name="connsiteY192" fmla="*/ 601296 h 896725"/>
                        <a:gd name="connsiteX193" fmla="*/ 696158 w 3105481"/>
                        <a:gd name="connsiteY193" fmla="*/ 611791 h 896725"/>
                        <a:gd name="connsiteX194" fmla="*/ 704554 w 3105481"/>
                        <a:gd name="connsiteY194" fmla="*/ 611791 h 896725"/>
                        <a:gd name="connsiteX195" fmla="*/ 704554 w 3105481"/>
                        <a:gd name="connsiteY195" fmla="*/ 622286 h 896725"/>
                        <a:gd name="connsiteX196" fmla="*/ 706652 w 3105481"/>
                        <a:gd name="connsiteY196" fmla="*/ 622286 h 896725"/>
                        <a:gd name="connsiteX197" fmla="*/ 750731 w 3105481"/>
                        <a:gd name="connsiteY197" fmla="*/ 622286 h 896725"/>
                        <a:gd name="connsiteX198" fmla="*/ 750731 w 3105481"/>
                        <a:gd name="connsiteY198" fmla="*/ 641118 h 896725"/>
                        <a:gd name="connsiteX199" fmla="*/ 761167 w 3105481"/>
                        <a:gd name="connsiteY199" fmla="*/ 641118 h 896725"/>
                        <a:gd name="connsiteX200" fmla="*/ 767464 w 3105481"/>
                        <a:gd name="connsiteY200" fmla="*/ 641118 h 896725"/>
                        <a:gd name="connsiteX201" fmla="*/ 771662 w 3105481"/>
                        <a:gd name="connsiteY201" fmla="*/ 641118 h 896725"/>
                        <a:gd name="connsiteX202" fmla="*/ 771662 w 3105481"/>
                        <a:gd name="connsiteY202" fmla="*/ 651613 h 896725"/>
                        <a:gd name="connsiteX203" fmla="*/ 794751 w 3105481"/>
                        <a:gd name="connsiteY203" fmla="*/ 651613 h 896725"/>
                        <a:gd name="connsiteX204" fmla="*/ 794751 w 3105481"/>
                        <a:gd name="connsiteY204" fmla="*/ 662050 h 896725"/>
                        <a:gd name="connsiteX205" fmla="*/ 840870 w 3105481"/>
                        <a:gd name="connsiteY205" fmla="*/ 662050 h 896725"/>
                        <a:gd name="connsiteX206" fmla="*/ 853464 w 3105481"/>
                        <a:gd name="connsiteY206" fmla="*/ 662050 h 896725"/>
                        <a:gd name="connsiteX207" fmla="*/ 853464 w 3105481"/>
                        <a:gd name="connsiteY207" fmla="*/ 683039 h 896725"/>
                        <a:gd name="connsiteX208" fmla="*/ 855563 w 3105481"/>
                        <a:gd name="connsiteY208" fmla="*/ 683039 h 896725"/>
                        <a:gd name="connsiteX209" fmla="*/ 859761 w 3105481"/>
                        <a:gd name="connsiteY209" fmla="*/ 683039 h 896725"/>
                        <a:gd name="connsiteX210" fmla="*/ 859761 w 3105481"/>
                        <a:gd name="connsiteY210" fmla="*/ 693476 h 896725"/>
                        <a:gd name="connsiteX211" fmla="*/ 861859 w 3105481"/>
                        <a:gd name="connsiteY211" fmla="*/ 693476 h 896725"/>
                        <a:gd name="connsiteX212" fmla="*/ 861859 w 3105481"/>
                        <a:gd name="connsiteY212" fmla="*/ 706070 h 896725"/>
                        <a:gd name="connsiteX213" fmla="*/ 866058 w 3105481"/>
                        <a:gd name="connsiteY213" fmla="*/ 706070 h 896725"/>
                        <a:gd name="connsiteX214" fmla="*/ 872296 w 3105481"/>
                        <a:gd name="connsiteY214" fmla="*/ 706070 h 896725"/>
                        <a:gd name="connsiteX215" fmla="*/ 941504 w 3105481"/>
                        <a:gd name="connsiteY215" fmla="*/ 706070 h 896725"/>
                        <a:gd name="connsiteX216" fmla="*/ 941504 w 3105481"/>
                        <a:gd name="connsiteY216" fmla="*/ 718663 h 896725"/>
                        <a:gd name="connsiteX217" fmla="*/ 956197 w 3105481"/>
                        <a:gd name="connsiteY217" fmla="*/ 718663 h 896725"/>
                        <a:gd name="connsiteX218" fmla="*/ 956197 w 3105481"/>
                        <a:gd name="connsiteY218" fmla="*/ 731199 h 896725"/>
                        <a:gd name="connsiteX219" fmla="*/ 975087 w 3105481"/>
                        <a:gd name="connsiteY219" fmla="*/ 731199 h 896725"/>
                        <a:gd name="connsiteX220" fmla="*/ 983483 w 3105481"/>
                        <a:gd name="connsiteY220" fmla="*/ 731199 h 896725"/>
                        <a:gd name="connsiteX221" fmla="*/ 1027503 w 3105481"/>
                        <a:gd name="connsiteY221" fmla="*/ 731199 h 896725"/>
                        <a:gd name="connsiteX222" fmla="*/ 1029602 w 3105481"/>
                        <a:gd name="connsiteY222" fmla="*/ 731199 h 896725"/>
                        <a:gd name="connsiteX223" fmla="*/ 1031701 w 3105481"/>
                        <a:gd name="connsiteY223" fmla="*/ 731199 h 896725"/>
                        <a:gd name="connsiteX224" fmla="*/ 1033800 w 3105481"/>
                        <a:gd name="connsiteY224" fmla="*/ 731199 h 896725"/>
                        <a:gd name="connsiteX225" fmla="*/ 1044237 w 3105481"/>
                        <a:gd name="connsiteY225" fmla="*/ 731199 h 896725"/>
                        <a:gd name="connsiteX226" fmla="*/ 1044237 w 3105481"/>
                        <a:gd name="connsiteY226" fmla="*/ 747991 h 896725"/>
                        <a:gd name="connsiteX227" fmla="*/ 1065226 w 3105481"/>
                        <a:gd name="connsiteY227" fmla="*/ 747991 h 896725"/>
                        <a:gd name="connsiteX228" fmla="*/ 1065226 w 3105481"/>
                        <a:gd name="connsiteY228" fmla="*/ 764724 h 896725"/>
                        <a:gd name="connsiteX229" fmla="*/ 1115543 w 3105481"/>
                        <a:gd name="connsiteY229" fmla="*/ 764724 h 896725"/>
                        <a:gd name="connsiteX230" fmla="*/ 1144929 w 3105481"/>
                        <a:gd name="connsiteY230" fmla="*/ 764724 h 896725"/>
                        <a:gd name="connsiteX231" fmla="*/ 1203642 w 3105481"/>
                        <a:gd name="connsiteY231" fmla="*/ 764724 h 896725"/>
                        <a:gd name="connsiteX232" fmla="*/ 1205741 w 3105481"/>
                        <a:gd name="connsiteY232" fmla="*/ 764724 h 896725"/>
                        <a:gd name="connsiteX233" fmla="*/ 1209938 w 3105481"/>
                        <a:gd name="connsiteY233" fmla="*/ 764724 h 896725"/>
                        <a:gd name="connsiteX234" fmla="*/ 1226672 w 3105481"/>
                        <a:gd name="connsiteY234" fmla="*/ 764724 h 896725"/>
                        <a:gd name="connsiteX235" fmla="*/ 1226672 w 3105481"/>
                        <a:gd name="connsiteY235" fmla="*/ 789854 h 896725"/>
                        <a:gd name="connsiteX236" fmla="*/ 1239266 w 3105481"/>
                        <a:gd name="connsiteY236" fmla="*/ 789854 h 896725"/>
                        <a:gd name="connsiteX237" fmla="*/ 1239266 w 3105481"/>
                        <a:gd name="connsiteY237" fmla="*/ 812942 h 896725"/>
                        <a:gd name="connsiteX238" fmla="*/ 1260255 w 3105481"/>
                        <a:gd name="connsiteY238" fmla="*/ 812942 h 896725"/>
                        <a:gd name="connsiteX239" fmla="*/ 1268651 w 3105481"/>
                        <a:gd name="connsiteY239" fmla="*/ 812942 h 896725"/>
                        <a:gd name="connsiteX240" fmla="*/ 1463622 w 3105481"/>
                        <a:gd name="connsiteY240" fmla="*/ 812942 h 896725"/>
                        <a:gd name="connsiteX241" fmla="*/ 1463622 w 3105481"/>
                        <a:gd name="connsiteY241" fmla="*/ 840170 h 896725"/>
                        <a:gd name="connsiteX242" fmla="*/ 1547522 w 3105481"/>
                        <a:gd name="connsiteY242" fmla="*/ 840170 h 896725"/>
                        <a:gd name="connsiteX243" fmla="*/ 1723661 w 3105481"/>
                        <a:gd name="connsiteY243" fmla="*/ 840170 h 896725"/>
                        <a:gd name="connsiteX244" fmla="*/ 1807503 w 3105481"/>
                        <a:gd name="connsiteY244" fmla="*/ 840170 h 896725"/>
                        <a:gd name="connsiteX245" fmla="*/ 1985740 w 3105481"/>
                        <a:gd name="connsiteY245" fmla="*/ 840170 h 896725"/>
                        <a:gd name="connsiteX246" fmla="*/ 2073839 w 3105481"/>
                        <a:gd name="connsiteY246" fmla="*/ 840170 h 896725"/>
                        <a:gd name="connsiteX247" fmla="*/ 2218493 w 3105481"/>
                        <a:gd name="connsiteY247" fmla="*/ 840170 h 896725"/>
                        <a:gd name="connsiteX248" fmla="*/ 2218493 w 3105481"/>
                        <a:gd name="connsiteY248" fmla="*/ 896726 h 896725"/>
                        <a:gd name="connsiteX249" fmla="*/ 2226889 w 3105481"/>
                        <a:gd name="connsiteY249" fmla="*/ 896726 h 896725"/>
                        <a:gd name="connsiteX250" fmla="*/ 2237384 w 3105481"/>
                        <a:gd name="connsiteY250" fmla="*/ 896726 h 896725"/>
                        <a:gd name="connsiteX251" fmla="*/ 2241581 w 3105481"/>
                        <a:gd name="connsiteY251" fmla="*/ 896726 h 896725"/>
                        <a:gd name="connsiteX252" fmla="*/ 3105482 w 3105481"/>
                        <a:gd name="connsiteY252" fmla="*/ 896726 h 8967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  <a:cxn ang="0">
                          <a:pos x="connsiteX98" y="connsiteY98"/>
                        </a:cxn>
                        <a:cxn ang="0">
                          <a:pos x="connsiteX99" y="connsiteY99"/>
                        </a:cxn>
                        <a:cxn ang="0">
                          <a:pos x="connsiteX100" y="connsiteY100"/>
                        </a:cxn>
                        <a:cxn ang="0">
                          <a:pos x="connsiteX101" y="connsiteY101"/>
                        </a:cxn>
                        <a:cxn ang="0">
                          <a:pos x="connsiteX102" y="connsiteY102"/>
                        </a:cxn>
                        <a:cxn ang="0">
                          <a:pos x="connsiteX103" y="connsiteY103"/>
                        </a:cxn>
                        <a:cxn ang="0">
                          <a:pos x="connsiteX104" y="connsiteY104"/>
                        </a:cxn>
                        <a:cxn ang="0">
                          <a:pos x="connsiteX105" y="connsiteY105"/>
                        </a:cxn>
                        <a:cxn ang="0">
                          <a:pos x="connsiteX106" y="connsiteY106"/>
                        </a:cxn>
                        <a:cxn ang="0">
                          <a:pos x="connsiteX107" y="connsiteY107"/>
                        </a:cxn>
                        <a:cxn ang="0">
                          <a:pos x="connsiteX108" y="connsiteY108"/>
                        </a:cxn>
                        <a:cxn ang="0">
                          <a:pos x="connsiteX109" y="connsiteY109"/>
                        </a:cxn>
                        <a:cxn ang="0">
                          <a:pos x="connsiteX110" y="connsiteY110"/>
                        </a:cxn>
                        <a:cxn ang="0">
                          <a:pos x="connsiteX111" y="connsiteY111"/>
                        </a:cxn>
                        <a:cxn ang="0">
                          <a:pos x="connsiteX112" y="connsiteY112"/>
                        </a:cxn>
                        <a:cxn ang="0">
                          <a:pos x="connsiteX113" y="connsiteY113"/>
                        </a:cxn>
                        <a:cxn ang="0">
                          <a:pos x="connsiteX114" y="connsiteY114"/>
                        </a:cxn>
                        <a:cxn ang="0">
                          <a:pos x="connsiteX115" y="connsiteY115"/>
                        </a:cxn>
                        <a:cxn ang="0">
                          <a:pos x="connsiteX116" y="connsiteY116"/>
                        </a:cxn>
                        <a:cxn ang="0">
                          <a:pos x="connsiteX117" y="connsiteY117"/>
                        </a:cxn>
                        <a:cxn ang="0">
                          <a:pos x="connsiteX118" y="connsiteY118"/>
                        </a:cxn>
                        <a:cxn ang="0">
                          <a:pos x="connsiteX119" y="connsiteY119"/>
                        </a:cxn>
                        <a:cxn ang="0">
                          <a:pos x="connsiteX120" y="connsiteY120"/>
                        </a:cxn>
                        <a:cxn ang="0">
                          <a:pos x="connsiteX121" y="connsiteY121"/>
                        </a:cxn>
                        <a:cxn ang="0">
                          <a:pos x="connsiteX122" y="connsiteY122"/>
                        </a:cxn>
                        <a:cxn ang="0">
                          <a:pos x="connsiteX123" y="connsiteY123"/>
                        </a:cxn>
                        <a:cxn ang="0">
                          <a:pos x="connsiteX124" y="connsiteY124"/>
                        </a:cxn>
                        <a:cxn ang="0">
                          <a:pos x="connsiteX125" y="connsiteY125"/>
                        </a:cxn>
                        <a:cxn ang="0">
                          <a:pos x="connsiteX126" y="connsiteY126"/>
                        </a:cxn>
                        <a:cxn ang="0">
                          <a:pos x="connsiteX127" y="connsiteY127"/>
                        </a:cxn>
                        <a:cxn ang="0">
                          <a:pos x="connsiteX128" y="connsiteY128"/>
                        </a:cxn>
                        <a:cxn ang="0">
                          <a:pos x="connsiteX129" y="connsiteY129"/>
                        </a:cxn>
                        <a:cxn ang="0">
                          <a:pos x="connsiteX130" y="connsiteY130"/>
                        </a:cxn>
                        <a:cxn ang="0">
                          <a:pos x="connsiteX131" y="connsiteY131"/>
                        </a:cxn>
                        <a:cxn ang="0">
                          <a:pos x="connsiteX132" y="connsiteY132"/>
                        </a:cxn>
                        <a:cxn ang="0">
                          <a:pos x="connsiteX133" y="connsiteY133"/>
                        </a:cxn>
                        <a:cxn ang="0">
                          <a:pos x="connsiteX134" y="connsiteY134"/>
                        </a:cxn>
                        <a:cxn ang="0">
                          <a:pos x="connsiteX135" y="connsiteY135"/>
                        </a:cxn>
                        <a:cxn ang="0">
                          <a:pos x="connsiteX136" y="connsiteY136"/>
                        </a:cxn>
                        <a:cxn ang="0">
                          <a:pos x="connsiteX137" y="connsiteY137"/>
                        </a:cxn>
                        <a:cxn ang="0">
                          <a:pos x="connsiteX138" y="connsiteY138"/>
                        </a:cxn>
                        <a:cxn ang="0">
                          <a:pos x="connsiteX139" y="connsiteY139"/>
                        </a:cxn>
                        <a:cxn ang="0">
                          <a:pos x="connsiteX140" y="connsiteY140"/>
                        </a:cxn>
                        <a:cxn ang="0">
                          <a:pos x="connsiteX141" y="connsiteY141"/>
                        </a:cxn>
                        <a:cxn ang="0">
                          <a:pos x="connsiteX142" y="connsiteY142"/>
                        </a:cxn>
                        <a:cxn ang="0">
                          <a:pos x="connsiteX143" y="connsiteY143"/>
                        </a:cxn>
                        <a:cxn ang="0">
                          <a:pos x="connsiteX144" y="connsiteY144"/>
                        </a:cxn>
                        <a:cxn ang="0">
                          <a:pos x="connsiteX145" y="connsiteY145"/>
                        </a:cxn>
                        <a:cxn ang="0">
                          <a:pos x="connsiteX146" y="connsiteY146"/>
                        </a:cxn>
                        <a:cxn ang="0">
                          <a:pos x="connsiteX147" y="connsiteY147"/>
                        </a:cxn>
                        <a:cxn ang="0">
                          <a:pos x="connsiteX148" y="connsiteY148"/>
                        </a:cxn>
                        <a:cxn ang="0">
                          <a:pos x="connsiteX149" y="connsiteY149"/>
                        </a:cxn>
                        <a:cxn ang="0">
                          <a:pos x="connsiteX150" y="connsiteY150"/>
                        </a:cxn>
                        <a:cxn ang="0">
                          <a:pos x="connsiteX151" y="connsiteY151"/>
                        </a:cxn>
                        <a:cxn ang="0">
                          <a:pos x="connsiteX152" y="connsiteY152"/>
                        </a:cxn>
                        <a:cxn ang="0">
                          <a:pos x="connsiteX153" y="connsiteY153"/>
                        </a:cxn>
                        <a:cxn ang="0">
                          <a:pos x="connsiteX154" y="connsiteY154"/>
                        </a:cxn>
                        <a:cxn ang="0">
                          <a:pos x="connsiteX155" y="connsiteY155"/>
                        </a:cxn>
                        <a:cxn ang="0">
                          <a:pos x="connsiteX156" y="connsiteY156"/>
                        </a:cxn>
                        <a:cxn ang="0">
                          <a:pos x="connsiteX157" y="connsiteY157"/>
                        </a:cxn>
                        <a:cxn ang="0">
                          <a:pos x="connsiteX158" y="connsiteY158"/>
                        </a:cxn>
                        <a:cxn ang="0">
                          <a:pos x="connsiteX159" y="connsiteY159"/>
                        </a:cxn>
                        <a:cxn ang="0">
                          <a:pos x="connsiteX160" y="connsiteY160"/>
                        </a:cxn>
                        <a:cxn ang="0">
                          <a:pos x="connsiteX161" y="connsiteY161"/>
                        </a:cxn>
                        <a:cxn ang="0">
                          <a:pos x="connsiteX162" y="connsiteY162"/>
                        </a:cxn>
                        <a:cxn ang="0">
                          <a:pos x="connsiteX163" y="connsiteY163"/>
                        </a:cxn>
                        <a:cxn ang="0">
                          <a:pos x="connsiteX164" y="connsiteY164"/>
                        </a:cxn>
                        <a:cxn ang="0">
                          <a:pos x="connsiteX165" y="connsiteY165"/>
                        </a:cxn>
                        <a:cxn ang="0">
                          <a:pos x="connsiteX166" y="connsiteY166"/>
                        </a:cxn>
                        <a:cxn ang="0">
                          <a:pos x="connsiteX167" y="connsiteY167"/>
                        </a:cxn>
                        <a:cxn ang="0">
                          <a:pos x="connsiteX168" y="connsiteY168"/>
                        </a:cxn>
                        <a:cxn ang="0">
                          <a:pos x="connsiteX169" y="connsiteY169"/>
                        </a:cxn>
                        <a:cxn ang="0">
                          <a:pos x="connsiteX170" y="connsiteY170"/>
                        </a:cxn>
                        <a:cxn ang="0">
                          <a:pos x="connsiteX171" y="connsiteY171"/>
                        </a:cxn>
                        <a:cxn ang="0">
                          <a:pos x="connsiteX172" y="connsiteY172"/>
                        </a:cxn>
                        <a:cxn ang="0">
                          <a:pos x="connsiteX173" y="connsiteY173"/>
                        </a:cxn>
                        <a:cxn ang="0">
                          <a:pos x="connsiteX174" y="connsiteY174"/>
                        </a:cxn>
                        <a:cxn ang="0">
                          <a:pos x="connsiteX175" y="connsiteY175"/>
                        </a:cxn>
                        <a:cxn ang="0">
                          <a:pos x="connsiteX176" y="connsiteY176"/>
                        </a:cxn>
                        <a:cxn ang="0">
                          <a:pos x="connsiteX177" y="connsiteY177"/>
                        </a:cxn>
                        <a:cxn ang="0">
                          <a:pos x="connsiteX178" y="connsiteY178"/>
                        </a:cxn>
                        <a:cxn ang="0">
                          <a:pos x="connsiteX179" y="connsiteY179"/>
                        </a:cxn>
                        <a:cxn ang="0">
                          <a:pos x="connsiteX180" y="connsiteY180"/>
                        </a:cxn>
                        <a:cxn ang="0">
                          <a:pos x="connsiteX181" y="connsiteY181"/>
                        </a:cxn>
                        <a:cxn ang="0">
                          <a:pos x="connsiteX182" y="connsiteY182"/>
                        </a:cxn>
                        <a:cxn ang="0">
                          <a:pos x="connsiteX183" y="connsiteY183"/>
                        </a:cxn>
                        <a:cxn ang="0">
                          <a:pos x="connsiteX184" y="connsiteY184"/>
                        </a:cxn>
                        <a:cxn ang="0">
                          <a:pos x="connsiteX185" y="connsiteY185"/>
                        </a:cxn>
                        <a:cxn ang="0">
                          <a:pos x="connsiteX186" y="connsiteY186"/>
                        </a:cxn>
                        <a:cxn ang="0">
                          <a:pos x="connsiteX187" y="connsiteY187"/>
                        </a:cxn>
                        <a:cxn ang="0">
                          <a:pos x="connsiteX188" y="connsiteY188"/>
                        </a:cxn>
                        <a:cxn ang="0">
                          <a:pos x="connsiteX189" y="connsiteY189"/>
                        </a:cxn>
                        <a:cxn ang="0">
                          <a:pos x="connsiteX190" y="connsiteY190"/>
                        </a:cxn>
                        <a:cxn ang="0">
                          <a:pos x="connsiteX191" y="connsiteY191"/>
                        </a:cxn>
                        <a:cxn ang="0">
                          <a:pos x="connsiteX192" y="connsiteY192"/>
                        </a:cxn>
                        <a:cxn ang="0">
                          <a:pos x="connsiteX193" y="connsiteY193"/>
                        </a:cxn>
                        <a:cxn ang="0">
                          <a:pos x="connsiteX194" y="connsiteY194"/>
                        </a:cxn>
                        <a:cxn ang="0">
                          <a:pos x="connsiteX195" y="connsiteY195"/>
                        </a:cxn>
                        <a:cxn ang="0">
                          <a:pos x="connsiteX196" y="connsiteY196"/>
                        </a:cxn>
                        <a:cxn ang="0">
                          <a:pos x="connsiteX197" y="connsiteY197"/>
                        </a:cxn>
                        <a:cxn ang="0">
                          <a:pos x="connsiteX198" y="connsiteY198"/>
                        </a:cxn>
                        <a:cxn ang="0">
                          <a:pos x="connsiteX199" y="connsiteY199"/>
                        </a:cxn>
                        <a:cxn ang="0">
                          <a:pos x="connsiteX200" y="connsiteY200"/>
                        </a:cxn>
                        <a:cxn ang="0">
                          <a:pos x="connsiteX201" y="connsiteY201"/>
                        </a:cxn>
                        <a:cxn ang="0">
                          <a:pos x="connsiteX202" y="connsiteY202"/>
                        </a:cxn>
                        <a:cxn ang="0">
                          <a:pos x="connsiteX203" y="connsiteY203"/>
                        </a:cxn>
                        <a:cxn ang="0">
                          <a:pos x="connsiteX204" y="connsiteY204"/>
                        </a:cxn>
                        <a:cxn ang="0">
                          <a:pos x="connsiteX205" y="connsiteY205"/>
                        </a:cxn>
                        <a:cxn ang="0">
                          <a:pos x="connsiteX206" y="connsiteY206"/>
                        </a:cxn>
                        <a:cxn ang="0">
                          <a:pos x="connsiteX207" y="connsiteY207"/>
                        </a:cxn>
                        <a:cxn ang="0">
                          <a:pos x="connsiteX208" y="connsiteY208"/>
                        </a:cxn>
                        <a:cxn ang="0">
                          <a:pos x="connsiteX209" y="connsiteY209"/>
                        </a:cxn>
                        <a:cxn ang="0">
                          <a:pos x="connsiteX210" y="connsiteY210"/>
                        </a:cxn>
                        <a:cxn ang="0">
                          <a:pos x="connsiteX211" y="connsiteY211"/>
                        </a:cxn>
                        <a:cxn ang="0">
                          <a:pos x="connsiteX212" y="connsiteY212"/>
                        </a:cxn>
                        <a:cxn ang="0">
                          <a:pos x="connsiteX213" y="connsiteY213"/>
                        </a:cxn>
                        <a:cxn ang="0">
                          <a:pos x="connsiteX214" y="connsiteY214"/>
                        </a:cxn>
                        <a:cxn ang="0">
                          <a:pos x="connsiteX215" y="connsiteY215"/>
                        </a:cxn>
                        <a:cxn ang="0">
                          <a:pos x="connsiteX216" y="connsiteY216"/>
                        </a:cxn>
                        <a:cxn ang="0">
                          <a:pos x="connsiteX217" y="connsiteY217"/>
                        </a:cxn>
                        <a:cxn ang="0">
                          <a:pos x="connsiteX218" y="connsiteY218"/>
                        </a:cxn>
                        <a:cxn ang="0">
                          <a:pos x="connsiteX219" y="connsiteY219"/>
                        </a:cxn>
                        <a:cxn ang="0">
                          <a:pos x="connsiteX220" y="connsiteY220"/>
                        </a:cxn>
                        <a:cxn ang="0">
                          <a:pos x="connsiteX221" y="connsiteY221"/>
                        </a:cxn>
                        <a:cxn ang="0">
                          <a:pos x="connsiteX222" y="connsiteY222"/>
                        </a:cxn>
                        <a:cxn ang="0">
                          <a:pos x="connsiteX223" y="connsiteY223"/>
                        </a:cxn>
                        <a:cxn ang="0">
                          <a:pos x="connsiteX224" y="connsiteY224"/>
                        </a:cxn>
                        <a:cxn ang="0">
                          <a:pos x="connsiteX225" y="connsiteY225"/>
                        </a:cxn>
                        <a:cxn ang="0">
                          <a:pos x="connsiteX226" y="connsiteY226"/>
                        </a:cxn>
                        <a:cxn ang="0">
                          <a:pos x="connsiteX227" y="connsiteY227"/>
                        </a:cxn>
                        <a:cxn ang="0">
                          <a:pos x="connsiteX228" y="connsiteY228"/>
                        </a:cxn>
                        <a:cxn ang="0">
                          <a:pos x="connsiteX229" y="connsiteY229"/>
                        </a:cxn>
                        <a:cxn ang="0">
                          <a:pos x="connsiteX230" y="connsiteY230"/>
                        </a:cxn>
                        <a:cxn ang="0">
                          <a:pos x="connsiteX231" y="connsiteY231"/>
                        </a:cxn>
                        <a:cxn ang="0">
                          <a:pos x="connsiteX232" y="connsiteY232"/>
                        </a:cxn>
                        <a:cxn ang="0">
                          <a:pos x="connsiteX233" y="connsiteY233"/>
                        </a:cxn>
                        <a:cxn ang="0">
                          <a:pos x="connsiteX234" y="connsiteY234"/>
                        </a:cxn>
                        <a:cxn ang="0">
                          <a:pos x="connsiteX235" y="connsiteY235"/>
                        </a:cxn>
                        <a:cxn ang="0">
                          <a:pos x="connsiteX236" y="connsiteY236"/>
                        </a:cxn>
                        <a:cxn ang="0">
                          <a:pos x="connsiteX237" y="connsiteY237"/>
                        </a:cxn>
                        <a:cxn ang="0">
                          <a:pos x="connsiteX238" y="connsiteY238"/>
                        </a:cxn>
                        <a:cxn ang="0">
                          <a:pos x="connsiteX239" y="connsiteY239"/>
                        </a:cxn>
                        <a:cxn ang="0">
                          <a:pos x="connsiteX240" y="connsiteY240"/>
                        </a:cxn>
                        <a:cxn ang="0">
                          <a:pos x="connsiteX241" y="connsiteY241"/>
                        </a:cxn>
                        <a:cxn ang="0">
                          <a:pos x="connsiteX242" y="connsiteY242"/>
                        </a:cxn>
                        <a:cxn ang="0">
                          <a:pos x="connsiteX243" y="connsiteY243"/>
                        </a:cxn>
                        <a:cxn ang="0">
                          <a:pos x="connsiteX244" y="connsiteY244"/>
                        </a:cxn>
                        <a:cxn ang="0">
                          <a:pos x="connsiteX245" y="connsiteY245"/>
                        </a:cxn>
                        <a:cxn ang="0">
                          <a:pos x="connsiteX246" y="connsiteY246"/>
                        </a:cxn>
                        <a:cxn ang="0">
                          <a:pos x="connsiteX247" y="connsiteY247"/>
                        </a:cxn>
                        <a:cxn ang="0">
                          <a:pos x="connsiteX248" y="connsiteY248"/>
                        </a:cxn>
                        <a:cxn ang="0">
                          <a:pos x="connsiteX249" y="connsiteY249"/>
                        </a:cxn>
                        <a:cxn ang="0">
                          <a:pos x="connsiteX250" y="connsiteY250"/>
                        </a:cxn>
                        <a:cxn ang="0">
                          <a:pos x="connsiteX251" y="connsiteY251"/>
                        </a:cxn>
                        <a:cxn ang="0">
                          <a:pos x="connsiteX252" y="connsiteY252"/>
                        </a:cxn>
                      </a:cxnLst>
                      <a:rect l="l" t="t" r="r" b="b"/>
                      <a:pathLst>
                        <a:path w="3105481" h="896725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4693" y="0"/>
                          </a:lnTo>
                          <a:lnTo>
                            <a:pt x="14693" y="4140"/>
                          </a:lnTo>
                          <a:lnTo>
                            <a:pt x="18891" y="4140"/>
                          </a:lnTo>
                          <a:lnTo>
                            <a:pt x="18891" y="8338"/>
                          </a:lnTo>
                          <a:lnTo>
                            <a:pt x="27287" y="8338"/>
                          </a:lnTo>
                          <a:lnTo>
                            <a:pt x="27287" y="12536"/>
                          </a:lnTo>
                          <a:lnTo>
                            <a:pt x="39880" y="12536"/>
                          </a:lnTo>
                          <a:lnTo>
                            <a:pt x="39880" y="16733"/>
                          </a:lnTo>
                          <a:lnTo>
                            <a:pt x="62911" y="16733"/>
                          </a:lnTo>
                          <a:lnTo>
                            <a:pt x="62911" y="20931"/>
                          </a:lnTo>
                          <a:lnTo>
                            <a:pt x="71307" y="20931"/>
                          </a:lnTo>
                          <a:lnTo>
                            <a:pt x="71307" y="25129"/>
                          </a:lnTo>
                          <a:lnTo>
                            <a:pt x="73405" y="25129"/>
                          </a:lnTo>
                          <a:lnTo>
                            <a:pt x="73405" y="33525"/>
                          </a:lnTo>
                          <a:lnTo>
                            <a:pt x="75504" y="33525"/>
                          </a:lnTo>
                          <a:lnTo>
                            <a:pt x="75504" y="37665"/>
                          </a:lnTo>
                          <a:lnTo>
                            <a:pt x="77604" y="37665"/>
                          </a:lnTo>
                          <a:lnTo>
                            <a:pt x="77604" y="46061"/>
                          </a:lnTo>
                          <a:lnTo>
                            <a:pt x="79702" y="46061"/>
                          </a:lnTo>
                          <a:lnTo>
                            <a:pt x="83900" y="46061"/>
                          </a:lnTo>
                          <a:lnTo>
                            <a:pt x="83900" y="50259"/>
                          </a:lnTo>
                          <a:lnTo>
                            <a:pt x="85999" y="50259"/>
                          </a:lnTo>
                          <a:lnTo>
                            <a:pt x="85999" y="67050"/>
                          </a:lnTo>
                          <a:lnTo>
                            <a:pt x="88098" y="67050"/>
                          </a:lnTo>
                          <a:lnTo>
                            <a:pt x="88098" y="87982"/>
                          </a:lnTo>
                          <a:lnTo>
                            <a:pt x="90197" y="87982"/>
                          </a:lnTo>
                          <a:lnTo>
                            <a:pt x="90197" y="96378"/>
                          </a:lnTo>
                          <a:lnTo>
                            <a:pt x="92296" y="96378"/>
                          </a:lnTo>
                          <a:lnTo>
                            <a:pt x="92296" y="100576"/>
                          </a:lnTo>
                          <a:lnTo>
                            <a:pt x="94395" y="100576"/>
                          </a:lnTo>
                          <a:lnTo>
                            <a:pt x="94395" y="104715"/>
                          </a:lnTo>
                          <a:lnTo>
                            <a:pt x="94395" y="108913"/>
                          </a:lnTo>
                          <a:lnTo>
                            <a:pt x="96494" y="108913"/>
                          </a:lnTo>
                          <a:lnTo>
                            <a:pt x="100692" y="108913"/>
                          </a:lnTo>
                          <a:lnTo>
                            <a:pt x="102791" y="108913"/>
                          </a:lnTo>
                          <a:lnTo>
                            <a:pt x="102791" y="113111"/>
                          </a:lnTo>
                          <a:lnTo>
                            <a:pt x="127920" y="113111"/>
                          </a:lnTo>
                          <a:lnTo>
                            <a:pt x="127920" y="117309"/>
                          </a:lnTo>
                          <a:lnTo>
                            <a:pt x="132118" y="117309"/>
                          </a:lnTo>
                          <a:lnTo>
                            <a:pt x="132118" y="121507"/>
                          </a:lnTo>
                          <a:lnTo>
                            <a:pt x="140514" y="121507"/>
                          </a:lnTo>
                          <a:lnTo>
                            <a:pt x="140514" y="125705"/>
                          </a:lnTo>
                          <a:lnTo>
                            <a:pt x="159405" y="125705"/>
                          </a:lnTo>
                          <a:lnTo>
                            <a:pt x="161504" y="125705"/>
                          </a:lnTo>
                          <a:lnTo>
                            <a:pt x="161504" y="129903"/>
                          </a:lnTo>
                          <a:lnTo>
                            <a:pt x="163603" y="129903"/>
                          </a:lnTo>
                          <a:lnTo>
                            <a:pt x="165702" y="129903"/>
                          </a:lnTo>
                          <a:lnTo>
                            <a:pt x="167801" y="129903"/>
                          </a:lnTo>
                          <a:lnTo>
                            <a:pt x="167801" y="138240"/>
                          </a:lnTo>
                          <a:lnTo>
                            <a:pt x="169900" y="138240"/>
                          </a:lnTo>
                          <a:lnTo>
                            <a:pt x="169900" y="146636"/>
                          </a:lnTo>
                          <a:lnTo>
                            <a:pt x="171940" y="146636"/>
                          </a:lnTo>
                          <a:lnTo>
                            <a:pt x="171940" y="155032"/>
                          </a:lnTo>
                          <a:lnTo>
                            <a:pt x="174039" y="155032"/>
                          </a:lnTo>
                          <a:lnTo>
                            <a:pt x="174039" y="159230"/>
                          </a:lnTo>
                          <a:lnTo>
                            <a:pt x="176197" y="159230"/>
                          </a:lnTo>
                          <a:lnTo>
                            <a:pt x="176197" y="173865"/>
                          </a:lnTo>
                          <a:lnTo>
                            <a:pt x="180336" y="173865"/>
                          </a:lnTo>
                          <a:lnTo>
                            <a:pt x="180336" y="178063"/>
                          </a:lnTo>
                          <a:lnTo>
                            <a:pt x="184534" y="178063"/>
                          </a:lnTo>
                          <a:lnTo>
                            <a:pt x="184534" y="182260"/>
                          </a:lnTo>
                          <a:lnTo>
                            <a:pt x="186633" y="182260"/>
                          </a:lnTo>
                          <a:lnTo>
                            <a:pt x="186633" y="186458"/>
                          </a:lnTo>
                          <a:lnTo>
                            <a:pt x="188732" y="186458"/>
                          </a:lnTo>
                          <a:lnTo>
                            <a:pt x="188732" y="192755"/>
                          </a:lnTo>
                          <a:lnTo>
                            <a:pt x="192930" y="192755"/>
                          </a:lnTo>
                          <a:lnTo>
                            <a:pt x="192930" y="196895"/>
                          </a:lnTo>
                          <a:lnTo>
                            <a:pt x="203425" y="196895"/>
                          </a:lnTo>
                          <a:lnTo>
                            <a:pt x="203425" y="201093"/>
                          </a:lnTo>
                          <a:lnTo>
                            <a:pt x="207623" y="201093"/>
                          </a:lnTo>
                          <a:lnTo>
                            <a:pt x="207623" y="205291"/>
                          </a:lnTo>
                          <a:lnTo>
                            <a:pt x="211821" y="205291"/>
                          </a:lnTo>
                          <a:lnTo>
                            <a:pt x="211821" y="209489"/>
                          </a:lnTo>
                          <a:lnTo>
                            <a:pt x="224415" y="209489"/>
                          </a:lnTo>
                          <a:lnTo>
                            <a:pt x="224415" y="215786"/>
                          </a:lnTo>
                          <a:lnTo>
                            <a:pt x="236950" y="215786"/>
                          </a:lnTo>
                          <a:lnTo>
                            <a:pt x="236950" y="219984"/>
                          </a:lnTo>
                          <a:lnTo>
                            <a:pt x="243247" y="219984"/>
                          </a:lnTo>
                          <a:lnTo>
                            <a:pt x="247445" y="219984"/>
                          </a:lnTo>
                          <a:lnTo>
                            <a:pt x="253742" y="219984"/>
                          </a:lnTo>
                          <a:lnTo>
                            <a:pt x="253742" y="232519"/>
                          </a:lnTo>
                          <a:lnTo>
                            <a:pt x="255841" y="232519"/>
                          </a:lnTo>
                          <a:lnTo>
                            <a:pt x="255841" y="238816"/>
                          </a:lnTo>
                          <a:lnTo>
                            <a:pt x="257940" y="238816"/>
                          </a:lnTo>
                          <a:lnTo>
                            <a:pt x="257940" y="243014"/>
                          </a:lnTo>
                          <a:lnTo>
                            <a:pt x="260039" y="243014"/>
                          </a:lnTo>
                          <a:lnTo>
                            <a:pt x="260039" y="247212"/>
                          </a:lnTo>
                          <a:lnTo>
                            <a:pt x="262138" y="247212"/>
                          </a:lnTo>
                          <a:lnTo>
                            <a:pt x="262138" y="257707"/>
                          </a:lnTo>
                          <a:lnTo>
                            <a:pt x="266336" y="257707"/>
                          </a:lnTo>
                          <a:lnTo>
                            <a:pt x="287267" y="257707"/>
                          </a:lnTo>
                          <a:lnTo>
                            <a:pt x="304059" y="257707"/>
                          </a:lnTo>
                          <a:lnTo>
                            <a:pt x="304059" y="261905"/>
                          </a:lnTo>
                          <a:lnTo>
                            <a:pt x="314553" y="261905"/>
                          </a:lnTo>
                          <a:lnTo>
                            <a:pt x="314553" y="266044"/>
                          </a:lnTo>
                          <a:lnTo>
                            <a:pt x="316653" y="266044"/>
                          </a:lnTo>
                          <a:lnTo>
                            <a:pt x="327147" y="266044"/>
                          </a:lnTo>
                          <a:lnTo>
                            <a:pt x="331345" y="266044"/>
                          </a:lnTo>
                          <a:lnTo>
                            <a:pt x="331345" y="272341"/>
                          </a:lnTo>
                          <a:lnTo>
                            <a:pt x="335543" y="272341"/>
                          </a:lnTo>
                          <a:lnTo>
                            <a:pt x="337642" y="272341"/>
                          </a:lnTo>
                          <a:lnTo>
                            <a:pt x="337642" y="276539"/>
                          </a:lnTo>
                          <a:lnTo>
                            <a:pt x="339741" y="276539"/>
                          </a:lnTo>
                          <a:lnTo>
                            <a:pt x="339741" y="295372"/>
                          </a:lnTo>
                          <a:lnTo>
                            <a:pt x="341840" y="295372"/>
                          </a:lnTo>
                          <a:lnTo>
                            <a:pt x="343939" y="295372"/>
                          </a:lnTo>
                          <a:lnTo>
                            <a:pt x="343939" y="305866"/>
                          </a:lnTo>
                          <a:lnTo>
                            <a:pt x="346038" y="305866"/>
                          </a:lnTo>
                          <a:lnTo>
                            <a:pt x="350236" y="305866"/>
                          </a:lnTo>
                          <a:lnTo>
                            <a:pt x="350236" y="312163"/>
                          </a:lnTo>
                          <a:lnTo>
                            <a:pt x="352277" y="312163"/>
                          </a:lnTo>
                          <a:lnTo>
                            <a:pt x="354376" y="312163"/>
                          </a:lnTo>
                          <a:lnTo>
                            <a:pt x="354376" y="322658"/>
                          </a:lnTo>
                          <a:lnTo>
                            <a:pt x="356475" y="322658"/>
                          </a:lnTo>
                          <a:lnTo>
                            <a:pt x="356475" y="328897"/>
                          </a:lnTo>
                          <a:lnTo>
                            <a:pt x="362772" y="328897"/>
                          </a:lnTo>
                          <a:lnTo>
                            <a:pt x="396355" y="328897"/>
                          </a:lnTo>
                          <a:lnTo>
                            <a:pt x="396355" y="339392"/>
                          </a:lnTo>
                          <a:lnTo>
                            <a:pt x="410990" y="339392"/>
                          </a:lnTo>
                          <a:lnTo>
                            <a:pt x="417286" y="339392"/>
                          </a:lnTo>
                          <a:lnTo>
                            <a:pt x="417286" y="345688"/>
                          </a:lnTo>
                          <a:lnTo>
                            <a:pt x="421484" y="345688"/>
                          </a:lnTo>
                          <a:lnTo>
                            <a:pt x="421484" y="351985"/>
                          </a:lnTo>
                          <a:lnTo>
                            <a:pt x="423583" y="351985"/>
                          </a:lnTo>
                          <a:lnTo>
                            <a:pt x="423583" y="362480"/>
                          </a:lnTo>
                          <a:lnTo>
                            <a:pt x="425682" y="362480"/>
                          </a:lnTo>
                          <a:lnTo>
                            <a:pt x="425682" y="368719"/>
                          </a:lnTo>
                          <a:lnTo>
                            <a:pt x="427781" y="368719"/>
                          </a:lnTo>
                          <a:lnTo>
                            <a:pt x="427781" y="375016"/>
                          </a:lnTo>
                          <a:lnTo>
                            <a:pt x="429880" y="375016"/>
                          </a:lnTo>
                          <a:lnTo>
                            <a:pt x="429880" y="385511"/>
                          </a:lnTo>
                          <a:lnTo>
                            <a:pt x="431979" y="385511"/>
                          </a:lnTo>
                          <a:lnTo>
                            <a:pt x="431979" y="404343"/>
                          </a:lnTo>
                          <a:lnTo>
                            <a:pt x="436177" y="404343"/>
                          </a:lnTo>
                          <a:lnTo>
                            <a:pt x="436177" y="410640"/>
                          </a:lnTo>
                          <a:lnTo>
                            <a:pt x="438276" y="410640"/>
                          </a:lnTo>
                          <a:lnTo>
                            <a:pt x="471801" y="410640"/>
                          </a:lnTo>
                          <a:lnTo>
                            <a:pt x="471801" y="416937"/>
                          </a:lnTo>
                          <a:lnTo>
                            <a:pt x="473900" y="416937"/>
                          </a:lnTo>
                          <a:lnTo>
                            <a:pt x="486494" y="416937"/>
                          </a:lnTo>
                          <a:lnTo>
                            <a:pt x="486494" y="423234"/>
                          </a:lnTo>
                          <a:lnTo>
                            <a:pt x="499088" y="423234"/>
                          </a:lnTo>
                          <a:lnTo>
                            <a:pt x="499088" y="429472"/>
                          </a:lnTo>
                          <a:lnTo>
                            <a:pt x="505385" y="429472"/>
                          </a:lnTo>
                          <a:lnTo>
                            <a:pt x="509583" y="429472"/>
                          </a:lnTo>
                          <a:lnTo>
                            <a:pt x="509583" y="448363"/>
                          </a:lnTo>
                          <a:lnTo>
                            <a:pt x="511682" y="448363"/>
                          </a:lnTo>
                          <a:lnTo>
                            <a:pt x="511682" y="456759"/>
                          </a:lnTo>
                          <a:lnTo>
                            <a:pt x="513781" y="456759"/>
                          </a:lnTo>
                          <a:lnTo>
                            <a:pt x="515880" y="456759"/>
                          </a:lnTo>
                          <a:lnTo>
                            <a:pt x="517979" y="456759"/>
                          </a:lnTo>
                          <a:lnTo>
                            <a:pt x="517979" y="469294"/>
                          </a:lnTo>
                          <a:lnTo>
                            <a:pt x="520077" y="469294"/>
                          </a:lnTo>
                          <a:lnTo>
                            <a:pt x="524276" y="469294"/>
                          </a:lnTo>
                          <a:lnTo>
                            <a:pt x="524276" y="477690"/>
                          </a:lnTo>
                          <a:lnTo>
                            <a:pt x="528415" y="477690"/>
                          </a:lnTo>
                          <a:lnTo>
                            <a:pt x="528415" y="492383"/>
                          </a:lnTo>
                          <a:lnTo>
                            <a:pt x="534712" y="492383"/>
                          </a:lnTo>
                          <a:lnTo>
                            <a:pt x="536811" y="492383"/>
                          </a:lnTo>
                          <a:lnTo>
                            <a:pt x="536811" y="498622"/>
                          </a:lnTo>
                          <a:lnTo>
                            <a:pt x="553603" y="498622"/>
                          </a:lnTo>
                          <a:lnTo>
                            <a:pt x="553603" y="507018"/>
                          </a:lnTo>
                          <a:lnTo>
                            <a:pt x="555702" y="507018"/>
                          </a:lnTo>
                          <a:lnTo>
                            <a:pt x="555702" y="513314"/>
                          </a:lnTo>
                          <a:lnTo>
                            <a:pt x="561999" y="513314"/>
                          </a:lnTo>
                          <a:lnTo>
                            <a:pt x="589227" y="513314"/>
                          </a:lnTo>
                          <a:lnTo>
                            <a:pt x="589227" y="521710"/>
                          </a:lnTo>
                          <a:lnTo>
                            <a:pt x="597623" y="521710"/>
                          </a:lnTo>
                          <a:lnTo>
                            <a:pt x="597623" y="527949"/>
                          </a:lnTo>
                          <a:lnTo>
                            <a:pt x="601821" y="527949"/>
                          </a:lnTo>
                          <a:lnTo>
                            <a:pt x="601821" y="536345"/>
                          </a:lnTo>
                          <a:lnTo>
                            <a:pt x="608118" y="536345"/>
                          </a:lnTo>
                          <a:lnTo>
                            <a:pt x="620711" y="536345"/>
                          </a:lnTo>
                          <a:lnTo>
                            <a:pt x="643742" y="536345"/>
                          </a:lnTo>
                          <a:lnTo>
                            <a:pt x="643742" y="544741"/>
                          </a:lnTo>
                          <a:lnTo>
                            <a:pt x="650039" y="544741"/>
                          </a:lnTo>
                          <a:lnTo>
                            <a:pt x="650039" y="553137"/>
                          </a:lnTo>
                          <a:lnTo>
                            <a:pt x="662632" y="553137"/>
                          </a:lnTo>
                          <a:lnTo>
                            <a:pt x="673127" y="553137"/>
                          </a:lnTo>
                          <a:lnTo>
                            <a:pt x="675226" y="553137"/>
                          </a:lnTo>
                          <a:lnTo>
                            <a:pt x="675226" y="559433"/>
                          </a:lnTo>
                          <a:lnTo>
                            <a:pt x="677325" y="559433"/>
                          </a:lnTo>
                          <a:lnTo>
                            <a:pt x="677325" y="567771"/>
                          </a:lnTo>
                          <a:lnTo>
                            <a:pt x="685721" y="567771"/>
                          </a:lnTo>
                          <a:lnTo>
                            <a:pt x="685721" y="584563"/>
                          </a:lnTo>
                          <a:lnTo>
                            <a:pt x="687820" y="584563"/>
                          </a:lnTo>
                          <a:lnTo>
                            <a:pt x="687820" y="592959"/>
                          </a:lnTo>
                          <a:lnTo>
                            <a:pt x="689919" y="592959"/>
                          </a:lnTo>
                          <a:lnTo>
                            <a:pt x="689919" y="601296"/>
                          </a:lnTo>
                          <a:lnTo>
                            <a:pt x="692018" y="601296"/>
                          </a:lnTo>
                          <a:lnTo>
                            <a:pt x="696158" y="601296"/>
                          </a:lnTo>
                          <a:lnTo>
                            <a:pt x="696158" y="611791"/>
                          </a:lnTo>
                          <a:lnTo>
                            <a:pt x="704554" y="611791"/>
                          </a:lnTo>
                          <a:lnTo>
                            <a:pt x="704554" y="622286"/>
                          </a:lnTo>
                          <a:lnTo>
                            <a:pt x="706652" y="622286"/>
                          </a:lnTo>
                          <a:lnTo>
                            <a:pt x="750731" y="622286"/>
                          </a:lnTo>
                          <a:lnTo>
                            <a:pt x="750731" y="641118"/>
                          </a:lnTo>
                          <a:lnTo>
                            <a:pt x="761167" y="641118"/>
                          </a:lnTo>
                          <a:lnTo>
                            <a:pt x="767464" y="641118"/>
                          </a:lnTo>
                          <a:lnTo>
                            <a:pt x="771662" y="641118"/>
                          </a:lnTo>
                          <a:lnTo>
                            <a:pt x="771662" y="651613"/>
                          </a:lnTo>
                          <a:lnTo>
                            <a:pt x="794751" y="651613"/>
                          </a:lnTo>
                          <a:lnTo>
                            <a:pt x="794751" y="662050"/>
                          </a:lnTo>
                          <a:lnTo>
                            <a:pt x="840870" y="662050"/>
                          </a:lnTo>
                          <a:lnTo>
                            <a:pt x="853464" y="662050"/>
                          </a:lnTo>
                          <a:lnTo>
                            <a:pt x="853464" y="683039"/>
                          </a:lnTo>
                          <a:lnTo>
                            <a:pt x="855563" y="683039"/>
                          </a:lnTo>
                          <a:lnTo>
                            <a:pt x="859761" y="683039"/>
                          </a:lnTo>
                          <a:lnTo>
                            <a:pt x="859761" y="693476"/>
                          </a:lnTo>
                          <a:lnTo>
                            <a:pt x="861859" y="693476"/>
                          </a:lnTo>
                          <a:lnTo>
                            <a:pt x="861859" y="706070"/>
                          </a:lnTo>
                          <a:lnTo>
                            <a:pt x="866058" y="706070"/>
                          </a:lnTo>
                          <a:lnTo>
                            <a:pt x="872296" y="706070"/>
                          </a:lnTo>
                          <a:lnTo>
                            <a:pt x="941504" y="706070"/>
                          </a:lnTo>
                          <a:lnTo>
                            <a:pt x="941504" y="718663"/>
                          </a:lnTo>
                          <a:lnTo>
                            <a:pt x="956197" y="718663"/>
                          </a:lnTo>
                          <a:lnTo>
                            <a:pt x="956197" y="731199"/>
                          </a:lnTo>
                          <a:lnTo>
                            <a:pt x="975087" y="731199"/>
                          </a:lnTo>
                          <a:lnTo>
                            <a:pt x="983483" y="731199"/>
                          </a:lnTo>
                          <a:lnTo>
                            <a:pt x="1027503" y="731199"/>
                          </a:lnTo>
                          <a:lnTo>
                            <a:pt x="1029602" y="731199"/>
                          </a:lnTo>
                          <a:lnTo>
                            <a:pt x="1031701" y="731199"/>
                          </a:lnTo>
                          <a:lnTo>
                            <a:pt x="1033800" y="731199"/>
                          </a:lnTo>
                          <a:lnTo>
                            <a:pt x="1044237" y="731199"/>
                          </a:lnTo>
                          <a:lnTo>
                            <a:pt x="1044237" y="747991"/>
                          </a:lnTo>
                          <a:lnTo>
                            <a:pt x="1065226" y="747991"/>
                          </a:lnTo>
                          <a:lnTo>
                            <a:pt x="1065226" y="764724"/>
                          </a:lnTo>
                          <a:lnTo>
                            <a:pt x="1115543" y="764724"/>
                          </a:lnTo>
                          <a:lnTo>
                            <a:pt x="1144929" y="764724"/>
                          </a:lnTo>
                          <a:lnTo>
                            <a:pt x="1203642" y="764724"/>
                          </a:lnTo>
                          <a:lnTo>
                            <a:pt x="1205741" y="764724"/>
                          </a:lnTo>
                          <a:lnTo>
                            <a:pt x="1209938" y="764724"/>
                          </a:lnTo>
                          <a:lnTo>
                            <a:pt x="1226672" y="764724"/>
                          </a:lnTo>
                          <a:lnTo>
                            <a:pt x="1226672" y="789854"/>
                          </a:lnTo>
                          <a:lnTo>
                            <a:pt x="1239266" y="789854"/>
                          </a:lnTo>
                          <a:lnTo>
                            <a:pt x="1239266" y="812942"/>
                          </a:lnTo>
                          <a:lnTo>
                            <a:pt x="1260255" y="812942"/>
                          </a:lnTo>
                          <a:lnTo>
                            <a:pt x="1268651" y="812942"/>
                          </a:lnTo>
                          <a:lnTo>
                            <a:pt x="1463622" y="812942"/>
                          </a:lnTo>
                          <a:lnTo>
                            <a:pt x="1463622" y="840170"/>
                          </a:lnTo>
                          <a:lnTo>
                            <a:pt x="1547522" y="840170"/>
                          </a:lnTo>
                          <a:lnTo>
                            <a:pt x="1723661" y="840170"/>
                          </a:lnTo>
                          <a:lnTo>
                            <a:pt x="1807503" y="840170"/>
                          </a:lnTo>
                          <a:lnTo>
                            <a:pt x="1985740" y="840170"/>
                          </a:lnTo>
                          <a:lnTo>
                            <a:pt x="2073839" y="840170"/>
                          </a:lnTo>
                          <a:lnTo>
                            <a:pt x="2218493" y="840170"/>
                          </a:lnTo>
                          <a:lnTo>
                            <a:pt x="2218493" y="896726"/>
                          </a:lnTo>
                          <a:lnTo>
                            <a:pt x="2226889" y="896726"/>
                          </a:lnTo>
                          <a:lnTo>
                            <a:pt x="2237384" y="896726"/>
                          </a:lnTo>
                          <a:lnTo>
                            <a:pt x="2241581" y="896726"/>
                          </a:lnTo>
                          <a:lnTo>
                            <a:pt x="3105482" y="896726"/>
                          </a:lnTo>
                        </a:path>
                      </a:pathLst>
                    </a:custGeom>
                    <a:noFill/>
                    <a:ln w="19050" cap="rnd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327" name="Graphic 20">
                      <a:extLst>
                        <a:ext uri="{FF2B5EF4-FFF2-40B4-BE49-F238E27FC236}">
                          <a16:creationId xmlns:a16="http://schemas.microsoft.com/office/drawing/2014/main" id="{3081445C-8BCA-43F5-B738-4793A71D57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171215" y="251497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30" name="Graphic 20">
                      <a:extLst>
                        <a:ext uri="{FF2B5EF4-FFF2-40B4-BE49-F238E27FC236}">
                          <a16:creationId xmlns:a16="http://schemas.microsoft.com/office/drawing/2014/main" id="{0F5D459A-9692-4969-90AC-27042DFE3F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46925" y="255451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31" name="Graphic 20">
                      <a:extLst>
                        <a:ext uri="{FF2B5EF4-FFF2-40B4-BE49-F238E27FC236}">
                          <a16:creationId xmlns:a16="http://schemas.microsoft.com/office/drawing/2014/main" id="{71F5743E-2DA0-4446-9FD2-1BE2641271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1362" y="256326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36" name="Graphic 20">
                      <a:extLst>
                        <a:ext uri="{FF2B5EF4-FFF2-40B4-BE49-F238E27FC236}">
                          <a16:creationId xmlns:a16="http://schemas.microsoft.com/office/drawing/2014/main" id="{F3885F6F-0331-427A-B55B-B5F6B9C627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5681" y="256705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37" name="Graphic 20">
                      <a:extLst>
                        <a:ext uri="{FF2B5EF4-FFF2-40B4-BE49-F238E27FC236}">
                          <a16:creationId xmlns:a16="http://schemas.microsoft.com/office/drawing/2014/main" id="{E750A3A5-4A34-4B52-B5D8-D61AB1E8F4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59534" y="260478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38" name="Graphic 20">
                      <a:extLst>
                        <a:ext uri="{FF2B5EF4-FFF2-40B4-BE49-F238E27FC236}">
                          <a16:creationId xmlns:a16="http://schemas.microsoft.com/office/drawing/2014/main" id="{9A94EB7B-82A9-40BC-BDA2-3870CB0175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67881" y="262589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39" name="Graphic 20">
                      <a:extLst>
                        <a:ext uri="{FF2B5EF4-FFF2-40B4-BE49-F238E27FC236}">
                          <a16:creationId xmlns:a16="http://schemas.microsoft.com/office/drawing/2014/main" id="{2F858739-C4C4-4A0C-AED8-32056A7C90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272084" y="262589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42" name="Graphic 20">
                      <a:extLst>
                        <a:ext uri="{FF2B5EF4-FFF2-40B4-BE49-F238E27FC236}">
                          <a16:creationId xmlns:a16="http://schemas.microsoft.com/office/drawing/2014/main" id="{C71CAF80-32DC-4624-B773-3D51FB2A85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03605" y="263849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43" name="Graphic 20">
                      <a:extLst>
                        <a:ext uri="{FF2B5EF4-FFF2-40B4-BE49-F238E27FC236}">
                          <a16:creationId xmlns:a16="http://schemas.microsoft.com/office/drawing/2014/main" id="{2B3E4DB1-FF2F-40FB-9A23-9E6034569A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30866" y="264251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44" name="Graphic 20">
                      <a:extLst>
                        <a:ext uri="{FF2B5EF4-FFF2-40B4-BE49-F238E27FC236}">
                          <a16:creationId xmlns:a16="http://schemas.microsoft.com/office/drawing/2014/main" id="{93CAC805-5FED-45CD-A619-25F181C8A3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35069" y="264671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45" name="Graphic 20">
                      <a:extLst>
                        <a:ext uri="{FF2B5EF4-FFF2-40B4-BE49-F238E27FC236}">
                          <a16:creationId xmlns:a16="http://schemas.microsoft.com/office/drawing/2014/main" id="{138B76B6-1910-4559-8D45-62B9A9C3A8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37579" y="264671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46" name="Graphic 20">
                      <a:extLst>
                        <a:ext uri="{FF2B5EF4-FFF2-40B4-BE49-F238E27FC236}">
                          <a16:creationId xmlns:a16="http://schemas.microsoft.com/office/drawing/2014/main" id="{8787B45F-5E07-4538-B893-BFE38447F1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39038" y="265511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47" name="Graphic 20">
                      <a:extLst>
                        <a:ext uri="{FF2B5EF4-FFF2-40B4-BE49-F238E27FC236}">
                          <a16:creationId xmlns:a16="http://schemas.microsoft.com/office/drawing/2014/main" id="{0E58EFA3-173F-4C89-B6D5-BF4F8A89A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40964" y="266345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48" name="Graphic 20">
                      <a:extLst>
                        <a:ext uri="{FF2B5EF4-FFF2-40B4-BE49-F238E27FC236}">
                          <a16:creationId xmlns:a16="http://schemas.microsoft.com/office/drawing/2014/main" id="{8D403609-8B8C-4652-8F33-585EDB1929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43474" y="267185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49" name="Graphic 20">
                      <a:extLst>
                        <a:ext uri="{FF2B5EF4-FFF2-40B4-BE49-F238E27FC236}">
                          <a16:creationId xmlns:a16="http://schemas.microsoft.com/office/drawing/2014/main" id="{45DFEB24-0B97-400C-97F9-B3B28AC972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345400" y="26781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0" name="Graphic 20">
                      <a:extLst>
                        <a:ext uri="{FF2B5EF4-FFF2-40B4-BE49-F238E27FC236}">
                          <a16:creationId xmlns:a16="http://schemas.microsoft.com/office/drawing/2014/main" id="{0DCB6E23-C713-495D-885D-B6AC52EF26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14573" y="273682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1" name="Graphic 20">
                      <a:extLst>
                        <a:ext uri="{FF2B5EF4-FFF2-40B4-BE49-F238E27FC236}">
                          <a16:creationId xmlns:a16="http://schemas.microsoft.com/office/drawing/2014/main" id="{63CA7147-B1EF-4623-8958-4B26C13C98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19359" y="273682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2" name="Graphic 20">
                      <a:extLst>
                        <a:ext uri="{FF2B5EF4-FFF2-40B4-BE49-F238E27FC236}">
                          <a16:creationId xmlns:a16="http://schemas.microsoft.com/office/drawing/2014/main" id="{855A4F21-1BA9-46E8-8EAA-37E435F234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25314" y="275163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3" name="Graphic 20">
                      <a:extLst>
                        <a:ext uri="{FF2B5EF4-FFF2-40B4-BE49-F238E27FC236}">
                          <a16:creationId xmlns:a16="http://schemas.microsoft.com/office/drawing/2014/main" id="{79B01330-2E39-4047-98C1-0CDE5893B2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27473" y="275583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4" name="Graphic 20">
                      <a:extLst>
                        <a:ext uri="{FF2B5EF4-FFF2-40B4-BE49-F238E27FC236}">
                          <a16:creationId xmlns:a16="http://schemas.microsoft.com/office/drawing/2014/main" id="{7E060B48-FFF0-41F7-A2C8-1F218C24CD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29224" y="275985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5" name="Graphic 20">
                      <a:extLst>
                        <a:ext uri="{FF2B5EF4-FFF2-40B4-BE49-F238E27FC236}">
                          <a16:creationId xmlns:a16="http://schemas.microsoft.com/office/drawing/2014/main" id="{7C102D60-60D8-47BB-B8FA-4E22FFBF99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31676" y="276405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6" name="Graphic 20">
                      <a:extLst>
                        <a:ext uri="{FF2B5EF4-FFF2-40B4-BE49-F238E27FC236}">
                          <a16:creationId xmlns:a16="http://schemas.microsoft.com/office/drawing/2014/main" id="{F57F30B4-301D-4E3B-82F7-E57BEBDE37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37981" y="277455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7" name="Graphic 20">
                      <a:extLst>
                        <a:ext uri="{FF2B5EF4-FFF2-40B4-BE49-F238E27FC236}">
                          <a16:creationId xmlns:a16="http://schemas.microsoft.com/office/drawing/2014/main" id="{B6304807-23CF-4AB2-B0ED-A1DA525B17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58937" y="277455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8" name="Graphic 20">
                      <a:extLst>
                        <a:ext uri="{FF2B5EF4-FFF2-40B4-BE49-F238E27FC236}">
                          <a16:creationId xmlns:a16="http://schemas.microsoft.com/office/drawing/2014/main" id="{7AC44105-6A8C-4B68-A9E7-0C6CCF4E4E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88357" y="27829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59" name="Graphic 20">
                      <a:extLst>
                        <a:ext uri="{FF2B5EF4-FFF2-40B4-BE49-F238E27FC236}">
                          <a16:creationId xmlns:a16="http://schemas.microsoft.com/office/drawing/2014/main" id="{3C6ECE97-3A21-423C-84E8-52B845F5D9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98805" y="278295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0" name="Graphic 20">
                      <a:extLst>
                        <a:ext uri="{FF2B5EF4-FFF2-40B4-BE49-F238E27FC236}">
                          <a16:creationId xmlns:a16="http://schemas.microsoft.com/office/drawing/2014/main" id="{0C962AB8-BC9B-41B3-A226-337C5944C5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03008" y="2789249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290"/>
                        <a:gd name="connsiteX1" fmla="*/ 0 w 9525"/>
                        <a:gd name="connsiteY1" fmla="*/ 36290 h 362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290">
                          <a:moveTo>
                            <a:pt x="0" y="0"/>
                          </a:moveTo>
                          <a:lnTo>
                            <a:pt x="0" y="36290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1" name="Graphic 20">
                      <a:extLst>
                        <a:ext uri="{FF2B5EF4-FFF2-40B4-BE49-F238E27FC236}">
                          <a16:creationId xmlns:a16="http://schemas.microsoft.com/office/drawing/2014/main" id="{D46E2D1E-F835-4E02-AE3A-BCC29F2137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07211" y="2789249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290"/>
                        <a:gd name="connsiteX1" fmla="*/ 0 w 9525"/>
                        <a:gd name="connsiteY1" fmla="*/ 36290 h 362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290">
                          <a:moveTo>
                            <a:pt x="0" y="0"/>
                          </a:moveTo>
                          <a:lnTo>
                            <a:pt x="0" y="36290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2" name="Graphic 20">
                      <a:extLst>
                        <a:ext uri="{FF2B5EF4-FFF2-40B4-BE49-F238E27FC236}">
                          <a16:creationId xmlns:a16="http://schemas.microsoft.com/office/drawing/2014/main" id="{397FE145-23FD-4391-B628-835BC474C3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11414" y="281438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3" name="Graphic 20">
                      <a:extLst>
                        <a:ext uri="{FF2B5EF4-FFF2-40B4-BE49-F238E27FC236}">
                          <a16:creationId xmlns:a16="http://schemas.microsoft.com/office/drawing/2014/main" id="{31FD5BCB-F857-4AF5-A4FB-91988A62CA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13866" y="281438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4" name="Graphic 20">
                      <a:extLst>
                        <a:ext uri="{FF2B5EF4-FFF2-40B4-BE49-F238E27FC236}">
                          <a16:creationId xmlns:a16="http://schemas.microsoft.com/office/drawing/2014/main" id="{BC59A849-3EF3-4D92-BCFF-0C701F6699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15208" y="282482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5" name="Graphic 20">
                      <a:extLst>
                        <a:ext uri="{FF2B5EF4-FFF2-40B4-BE49-F238E27FC236}">
                          <a16:creationId xmlns:a16="http://schemas.microsoft.com/office/drawing/2014/main" id="{92F0827A-53CD-4F59-87B4-AEBC1621D1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18185" y="282482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6" name="Graphic 20">
                      <a:extLst>
                        <a:ext uri="{FF2B5EF4-FFF2-40B4-BE49-F238E27FC236}">
                          <a16:creationId xmlns:a16="http://schemas.microsoft.com/office/drawing/2014/main" id="{FC0168B0-2EDA-4DEF-BEE9-1948596154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21454" y="282943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7" name="Graphic 20">
                      <a:extLst>
                        <a:ext uri="{FF2B5EF4-FFF2-40B4-BE49-F238E27FC236}">
                          <a16:creationId xmlns:a16="http://schemas.microsoft.com/office/drawing/2014/main" id="{3F8B472F-CEA6-47B6-907D-05CC0429CA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24022" y="2829431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8" name="Graphic 20">
                      <a:extLst>
                        <a:ext uri="{FF2B5EF4-FFF2-40B4-BE49-F238E27FC236}">
                          <a16:creationId xmlns:a16="http://schemas.microsoft.com/office/drawing/2014/main" id="{2BD45848-B1B3-431F-A8B8-8FC3953903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34529" y="284581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69" name="Graphic 20">
                      <a:extLst>
                        <a:ext uri="{FF2B5EF4-FFF2-40B4-BE49-F238E27FC236}">
                          <a16:creationId xmlns:a16="http://schemas.microsoft.com/office/drawing/2014/main" id="{0679DA71-B61B-44DB-AE07-573D7CA2752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82804" y="285835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0" name="Graphic 20">
                      <a:extLst>
                        <a:ext uri="{FF2B5EF4-FFF2-40B4-BE49-F238E27FC236}">
                          <a16:creationId xmlns:a16="http://schemas.microsoft.com/office/drawing/2014/main" id="{61FE45BF-8309-4E53-A5FF-98821300DB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599616" y="289142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1" name="Graphic 20">
                      <a:extLst>
                        <a:ext uri="{FF2B5EF4-FFF2-40B4-BE49-F238E27FC236}">
                          <a16:creationId xmlns:a16="http://schemas.microsoft.com/office/drawing/2014/main" id="{EA9AB0D2-76FA-46AE-9274-3A1CC12295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01717" y="290448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2" name="Graphic 20">
                      <a:extLst>
                        <a:ext uri="{FF2B5EF4-FFF2-40B4-BE49-F238E27FC236}">
                          <a16:creationId xmlns:a16="http://schemas.microsoft.com/office/drawing/2014/main" id="{209B188E-715E-41DA-B641-6B4F59D842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03818" y="292122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3" name="Graphic 20">
                      <a:extLst>
                        <a:ext uri="{FF2B5EF4-FFF2-40B4-BE49-F238E27FC236}">
                          <a16:creationId xmlns:a16="http://schemas.microsoft.com/office/drawing/2014/main" id="{63E4AEF8-39F2-4B7A-AD67-8ABA1AB422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10123" y="292752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4" name="Graphic 20">
                      <a:extLst>
                        <a:ext uri="{FF2B5EF4-FFF2-40B4-BE49-F238E27FC236}">
                          <a16:creationId xmlns:a16="http://schemas.microsoft.com/office/drawing/2014/main" id="{DEF45316-0875-4574-95B1-CB3177807A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45789" y="293382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5" name="Graphic 20">
                      <a:extLst>
                        <a:ext uri="{FF2B5EF4-FFF2-40B4-BE49-F238E27FC236}">
                          <a16:creationId xmlns:a16="http://schemas.microsoft.com/office/drawing/2014/main" id="{D0E15047-5804-4EA5-8894-6C056DDE5C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77252" y="2946419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6" name="Graphic 20">
                      <a:extLst>
                        <a:ext uri="{FF2B5EF4-FFF2-40B4-BE49-F238E27FC236}">
                          <a16:creationId xmlns:a16="http://schemas.microsoft.com/office/drawing/2014/main" id="{3D70F7D4-3F02-4E4C-88B3-8690F12FB0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81455" y="296735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7" name="Graphic 20">
                      <a:extLst>
                        <a:ext uri="{FF2B5EF4-FFF2-40B4-BE49-F238E27FC236}">
                          <a16:creationId xmlns:a16="http://schemas.microsoft.com/office/drawing/2014/main" id="{1776C2B4-B92A-4099-A522-60493A966D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83323" y="297400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8" name="Graphic 20">
                      <a:extLst>
                        <a:ext uri="{FF2B5EF4-FFF2-40B4-BE49-F238E27FC236}">
                          <a16:creationId xmlns:a16="http://schemas.microsoft.com/office/drawing/2014/main" id="{BAC3D813-7D4B-4A95-9706-B325C590E0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86884" y="297400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79" name="Graphic 20">
                      <a:extLst>
                        <a:ext uri="{FF2B5EF4-FFF2-40B4-BE49-F238E27FC236}">
                          <a16:creationId xmlns:a16="http://schemas.microsoft.com/office/drawing/2014/main" id="{3BAED194-A4DA-4A70-A88C-869AC93E82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87759" y="297400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0" name="Graphic 20">
                      <a:extLst>
                        <a:ext uri="{FF2B5EF4-FFF2-40B4-BE49-F238E27FC236}">
                          <a16:creationId xmlns:a16="http://schemas.microsoft.com/office/drawing/2014/main" id="{9283B039-3143-4851-A9F9-C65943EFC9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89861" y="298654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1" name="Graphic 20">
                      <a:extLst>
                        <a:ext uri="{FF2B5EF4-FFF2-40B4-BE49-F238E27FC236}">
                          <a16:creationId xmlns:a16="http://schemas.microsoft.com/office/drawing/2014/main" id="{529A6867-1DCA-419B-A2ED-CC019190F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91962" y="298654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2" name="Graphic 20">
                      <a:extLst>
                        <a:ext uri="{FF2B5EF4-FFF2-40B4-BE49-F238E27FC236}">
                          <a16:creationId xmlns:a16="http://schemas.microsoft.com/office/drawing/2014/main" id="{3F462569-78D6-4556-AF5D-AB8C9D6DE8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06672" y="300928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3" name="Graphic 20">
                      <a:extLst>
                        <a:ext uri="{FF2B5EF4-FFF2-40B4-BE49-F238E27FC236}">
                          <a16:creationId xmlns:a16="http://schemas.microsoft.com/office/drawing/2014/main" id="{31DD0F7E-90C5-43AB-9461-2ECE54A572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27687" y="303022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4" name="Graphic 20">
                      <a:extLst>
                        <a:ext uri="{FF2B5EF4-FFF2-40B4-BE49-F238E27FC236}">
                          <a16:creationId xmlns:a16="http://schemas.microsoft.com/office/drawing/2014/main" id="{788AEBD3-E47A-402D-AA85-153608AEA2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33932" y="303022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5" name="Graphic 20">
                      <a:extLst>
                        <a:ext uri="{FF2B5EF4-FFF2-40B4-BE49-F238E27FC236}">
                          <a16:creationId xmlns:a16="http://schemas.microsoft.com/office/drawing/2014/main" id="{370F5819-A9FF-42DB-BC55-82529923DC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61251" y="303862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6" name="Graphic 20">
                      <a:extLst>
                        <a:ext uri="{FF2B5EF4-FFF2-40B4-BE49-F238E27FC236}">
                          <a16:creationId xmlns:a16="http://schemas.microsoft.com/office/drawing/2014/main" id="{B1FBCD0B-4986-448F-A56C-081895E3A2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80164" y="305326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7" name="Graphic 20">
                      <a:extLst>
                        <a:ext uri="{FF2B5EF4-FFF2-40B4-BE49-F238E27FC236}">
                          <a16:creationId xmlns:a16="http://schemas.microsoft.com/office/drawing/2014/main" id="{A96F39E9-47C9-45FD-A982-D09AFB020F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792714" y="305326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8" name="Graphic 20">
                      <a:extLst>
                        <a:ext uri="{FF2B5EF4-FFF2-40B4-BE49-F238E27FC236}">
                          <a16:creationId xmlns:a16="http://schemas.microsoft.com/office/drawing/2014/main" id="{64F26DF7-AE26-4E72-B56B-36A20186C8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34743" y="307005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89" name="Graphic 20">
                      <a:extLst>
                        <a:ext uri="{FF2B5EF4-FFF2-40B4-BE49-F238E27FC236}">
                          <a16:creationId xmlns:a16="http://schemas.microsoft.com/office/drawing/2014/main" id="{366C4425-A332-41E5-BCC1-8A06C6E6B2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45250" y="3070056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0" name="Graphic 20">
                      <a:extLst>
                        <a:ext uri="{FF2B5EF4-FFF2-40B4-BE49-F238E27FC236}">
                          <a16:creationId xmlns:a16="http://schemas.microsoft.com/office/drawing/2014/main" id="{3EF975CC-DE3D-48D5-9A89-A93D92691A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49394" y="308469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1" name="Graphic 20">
                      <a:extLst>
                        <a:ext uri="{FF2B5EF4-FFF2-40B4-BE49-F238E27FC236}">
                          <a16:creationId xmlns:a16="http://schemas.microsoft.com/office/drawing/2014/main" id="{BAC25260-A3FF-42EB-BB84-94E66A9063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57800" y="310149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3" name="Graphic 20">
                      <a:extLst>
                        <a:ext uri="{FF2B5EF4-FFF2-40B4-BE49-F238E27FC236}">
                          <a16:creationId xmlns:a16="http://schemas.microsoft.com/office/drawing/2014/main" id="{3875EB1E-1525-4538-93C2-E88A4D96A2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60310" y="310988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4" name="Graphic 20">
                      <a:extLst>
                        <a:ext uri="{FF2B5EF4-FFF2-40B4-BE49-F238E27FC236}">
                          <a16:creationId xmlns:a16="http://schemas.microsoft.com/office/drawing/2014/main" id="{D83C0FFB-D78B-493C-B040-65F4B92A8D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62003" y="312032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5" name="Graphic 20">
                      <a:extLst>
                        <a:ext uri="{FF2B5EF4-FFF2-40B4-BE49-F238E27FC236}">
                          <a16:creationId xmlns:a16="http://schemas.microsoft.com/office/drawing/2014/main" id="{FC313E69-014E-4667-8C90-090869D1C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64104" y="312032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6" name="Graphic 20">
                      <a:extLst>
                        <a:ext uri="{FF2B5EF4-FFF2-40B4-BE49-F238E27FC236}">
                          <a16:creationId xmlns:a16="http://schemas.microsoft.com/office/drawing/2014/main" id="{3B41D522-342C-469F-87B2-1BD0371275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878814" y="3139223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7" name="Graphic 20">
                      <a:extLst>
                        <a:ext uri="{FF2B5EF4-FFF2-40B4-BE49-F238E27FC236}">
                          <a16:creationId xmlns:a16="http://schemas.microsoft.com/office/drawing/2014/main" id="{73C88697-19AB-4A97-B058-A19DCAF455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933394" y="315806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8" name="Graphic 20">
                      <a:extLst>
                        <a:ext uri="{FF2B5EF4-FFF2-40B4-BE49-F238E27FC236}">
                          <a16:creationId xmlns:a16="http://schemas.microsoft.com/office/drawing/2014/main" id="{62D1BC3A-385A-40F8-A39F-330D1ABBA0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939698" y="3158060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399" name="Graphic 20">
                      <a:extLst>
                        <a:ext uri="{FF2B5EF4-FFF2-40B4-BE49-F238E27FC236}">
                          <a16:creationId xmlns:a16="http://schemas.microsoft.com/office/drawing/2014/main" id="{CBEB4E0E-FCA7-48E0-8A16-62C6F1B94E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13189" y="3179055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0" name="Graphic 20">
                      <a:extLst>
                        <a:ext uri="{FF2B5EF4-FFF2-40B4-BE49-F238E27FC236}">
                          <a16:creationId xmlns:a16="http://schemas.microsoft.com/office/drawing/2014/main" id="{ACDE3915-3E7B-4EF2-8E28-9C78671ED8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27841" y="319999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1" name="Graphic 20">
                      <a:extLst>
                        <a:ext uri="{FF2B5EF4-FFF2-40B4-BE49-F238E27FC236}">
                          <a16:creationId xmlns:a16="http://schemas.microsoft.com/office/drawing/2014/main" id="{CB0BA668-FF58-4EB6-9414-61940625ED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32044" y="321258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290"/>
                        <a:gd name="connsiteX1" fmla="*/ 0 w 9525"/>
                        <a:gd name="connsiteY1" fmla="*/ 36290 h 362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290">
                          <a:moveTo>
                            <a:pt x="0" y="0"/>
                          </a:moveTo>
                          <a:lnTo>
                            <a:pt x="0" y="36290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2" name="Graphic 20">
                      <a:extLst>
                        <a:ext uri="{FF2B5EF4-FFF2-40B4-BE49-F238E27FC236}">
                          <a16:creationId xmlns:a16="http://schemas.microsoft.com/office/drawing/2014/main" id="{92265F41-21F3-45FB-A818-C55593C8E5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34145" y="322302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3" name="Graphic 20">
                      <a:extLst>
                        <a:ext uri="{FF2B5EF4-FFF2-40B4-BE49-F238E27FC236}">
                          <a16:creationId xmlns:a16="http://schemas.microsoft.com/office/drawing/2014/main" id="{C3424075-12C6-42F3-AC14-1D22A5EFB1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38348" y="322302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4" name="Graphic 20">
                      <a:extLst>
                        <a:ext uri="{FF2B5EF4-FFF2-40B4-BE49-F238E27FC236}">
                          <a16:creationId xmlns:a16="http://schemas.microsoft.com/office/drawing/2014/main" id="{9362E818-6C09-4630-84A3-25EF02822E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044652" y="3223028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5" name="Graphic 20">
                      <a:extLst>
                        <a:ext uri="{FF2B5EF4-FFF2-40B4-BE49-F238E27FC236}">
                          <a16:creationId xmlns:a16="http://schemas.microsoft.com/office/drawing/2014/main" id="{AAD6D02F-F195-40CE-862A-FF32E692B0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47506" y="324816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6" name="Graphic 20">
                      <a:extLst>
                        <a:ext uri="{FF2B5EF4-FFF2-40B4-BE49-F238E27FC236}">
                          <a16:creationId xmlns:a16="http://schemas.microsoft.com/office/drawing/2014/main" id="{B0F3C90D-A277-4F57-B7CA-FDEA4EA7E8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55912" y="324816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7" name="Graphic 20">
                      <a:extLst>
                        <a:ext uri="{FF2B5EF4-FFF2-40B4-BE49-F238E27FC236}">
                          <a16:creationId xmlns:a16="http://schemas.microsoft.com/office/drawing/2014/main" id="{6E919D09-E73D-4DD4-9CAE-867406CBB3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99983" y="324816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8" name="Graphic 20">
                      <a:extLst>
                        <a:ext uri="{FF2B5EF4-FFF2-40B4-BE49-F238E27FC236}">
                          <a16:creationId xmlns:a16="http://schemas.microsoft.com/office/drawing/2014/main" id="{68D4A218-D5E3-4C69-B6E0-365C8826B8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202085" y="324816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09" name="Graphic 20">
                      <a:extLst>
                        <a:ext uri="{FF2B5EF4-FFF2-40B4-BE49-F238E27FC236}">
                          <a16:creationId xmlns:a16="http://schemas.microsoft.com/office/drawing/2014/main" id="{55D0E504-26E1-4074-9741-3C46C7B2A2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204186" y="324816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10" name="Graphic 20">
                      <a:extLst>
                        <a:ext uri="{FF2B5EF4-FFF2-40B4-BE49-F238E27FC236}">
                          <a16:creationId xmlns:a16="http://schemas.microsoft.com/office/drawing/2014/main" id="{80C99CCC-2791-4729-91FD-AADE44D0DC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206287" y="3248164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16" name="Graphic 20">
                      <a:extLst>
                        <a:ext uri="{FF2B5EF4-FFF2-40B4-BE49-F238E27FC236}">
                          <a16:creationId xmlns:a16="http://schemas.microsoft.com/office/drawing/2014/main" id="{DC97DB58-F2EC-428E-98F1-71806A5D6C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288185" y="328379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17" name="Graphic 20">
                      <a:extLst>
                        <a:ext uri="{FF2B5EF4-FFF2-40B4-BE49-F238E27FC236}">
                          <a16:creationId xmlns:a16="http://schemas.microsoft.com/office/drawing/2014/main" id="{56857A83-26AF-4F67-83F0-B7472341DA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317547" y="328379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18" name="Graphic 20">
                      <a:extLst>
                        <a:ext uri="{FF2B5EF4-FFF2-40B4-BE49-F238E27FC236}">
                          <a16:creationId xmlns:a16="http://schemas.microsoft.com/office/drawing/2014/main" id="{63E26FCA-31D8-479C-B44E-D81ECE1EAE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376329" y="328379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23" name="Graphic 20">
                      <a:extLst>
                        <a:ext uri="{FF2B5EF4-FFF2-40B4-BE49-F238E27FC236}">
                          <a16:creationId xmlns:a16="http://schemas.microsoft.com/office/drawing/2014/main" id="{0E089A3A-4B68-4871-B259-570E3BF2C8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378197" y="328379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24" name="Graphic 20">
                      <a:extLst>
                        <a:ext uri="{FF2B5EF4-FFF2-40B4-BE49-F238E27FC236}">
                          <a16:creationId xmlns:a16="http://schemas.microsoft.com/office/drawing/2014/main" id="{9DD34CDD-925B-40CB-BEFD-2B0F5F0E72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382633" y="328379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25" name="Graphic 20">
                      <a:extLst>
                        <a:ext uri="{FF2B5EF4-FFF2-40B4-BE49-F238E27FC236}">
                          <a16:creationId xmlns:a16="http://schemas.microsoft.com/office/drawing/2014/main" id="{EC63F5F9-FA17-43DA-9428-B18358E324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433009" y="332992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26" name="Graphic 20">
                      <a:extLst>
                        <a:ext uri="{FF2B5EF4-FFF2-40B4-BE49-F238E27FC236}">
                          <a16:creationId xmlns:a16="http://schemas.microsoft.com/office/drawing/2014/main" id="{37C60B6E-134F-4FFD-990F-76A1E21DF7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441414" y="3329927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27" name="Graphic 20">
                      <a:extLst>
                        <a:ext uri="{FF2B5EF4-FFF2-40B4-BE49-F238E27FC236}">
                          <a16:creationId xmlns:a16="http://schemas.microsoft.com/office/drawing/2014/main" id="{57961C2A-62D7-4FA8-BBBB-4FE186DE13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720672" y="335716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28" name="Graphic 20">
                      <a:extLst>
                        <a:ext uri="{FF2B5EF4-FFF2-40B4-BE49-F238E27FC236}">
                          <a16:creationId xmlns:a16="http://schemas.microsoft.com/office/drawing/2014/main" id="{43DE42AF-DF7B-44B4-992A-BCE2772001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897017" y="335716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29" name="Graphic 20">
                      <a:extLst>
                        <a:ext uri="{FF2B5EF4-FFF2-40B4-BE49-F238E27FC236}">
                          <a16:creationId xmlns:a16="http://schemas.microsoft.com/office/drawing/2014/main" id="{12659E6E-BA19-4EEF-B269-1FBFD9FC0E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980958" y="335716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30" name="Graphic 20">
                      <a:extLst>
                        <a:ext uri="{FF2B5EF4-FFF2-40B4-BE49-F238E27FC236}">
                          <a16:creationId xmlns:a16="http://schemas.microsoft.com/office/drawing/2014/main" id="{8AB9A55C-1FDD-4DCF-9191-39AA2E94A9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159404" y="335716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31" name="Graphic 20">
                      <a:extLst>
                        <a:ext uri="{FF2B5EF4-FFF2-40B4-BE49-F238E27FC236}">
                          <a16:creationId xmlns:a16="http://schemas.microsoft.com/office/drawing/2014/main" id="{59426EB0-0C9E-41F6-9B4F-F3C426AE84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247548" y="335716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6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6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32" name="Graphic 20">
                      <a:extLst>
                        <a:ext uri="{FF2B5EF4-FFF2-40B4-BE49-F238E27FC236}">
                          <a16:creationId xmlns:a16="http://schemas.microsoft.com/office/drawing/2014/main" id="{AD6056C2-006E-4CFF-8ACB-5901A59111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400835" y="341373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33" name="Graphic 20">
                      <a:extLst>
                        <a:ext uri="{FF2B5EF4-FFF2-40B4-BE49-F238E27FC236}">
                          <a16:creationId xmlns:a16="http://schemas.microsoft.com/office/drawing/2014/main" id="{24163C22-FA84-4B07-A318-14F06B960B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411343" y="341373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34" name="Graphic 20">
                      <a:extLst>
                        <a:ext uri="{FF2B5EF4-FFF2-40B4-BE49-F238E27FC236}">
                          <a16:creationId xmlns:a16="http://schemas.microsoft.com/office/drawing/2014/main" id="{E31A4506-55D5-4C46-A3F7-0FF479095A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415545" y="341373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435" name="Graphic 20">
                      <a:extLst>
                        <a:ext uri="{FF2B5EF4-FFF2-40B4-BE49-F238E27FC236}">
                          <a16:creationId xmlns:a16="http://schemas.microsoft.com/office/drawing/2014/main" id="{BA42A644-51A8-4A5F-9C39-39960A3CCE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80461" y="3413732"/>
                      <a:ext cx="5837" cy="72000"/>
                    </a:xfrm>
                    <a:custGeom>
                      <a:avLst/>
                      <a:gdLst>
                        <a:gd name="connsiteX0" fmla="*/ 0 w 9525"/>
                        <a:gd name="connsiteY0" fmla="*/ 0 h 36385"/>
                        <a:gd name="connsiteX1" fmla="*/ 0 w 9525"/>
                        <a:gd name="connsiteY1" fmla="*/ 36385 h 363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36385">
                          <a:moveTo>
                            <a:pt x="0" y="0"/>
                          </a:moveTo>
                          <a:lnTo>
                            <a:pt x="0" y="36385"/>
                          </a:lnTo>
                        </a:path>
                      </a:pathLst>
                    </a:custGeom>
                    <a:ln w="19050" cap="flat">
                      <a:solidFill>
                        <a:schemeClr val="accent1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GB" dirty="0"/>
                    </a:p>
                  </p:txBody>
                </p:sp>
              </p:grpSp>
            </p:grpSp>
          </p:grpSp>
          <p:grpSp>
            <p:nvGrpSpPr>
              <p:cNvPr id="436" name="Group 435">
                <a:extLst>
                  <a:ext uri="{FF2B5EF4-FFF2-40B4-BE49-F238E27FC236}">
                    <a16:creationId xmlns:a16="http://schemas.microsoft.com/office/drawing/2014/main" id="{030B042C-B9A4-4FB2-8C45-3B69730253B0}"/>
                  </a:ext>
                </a:extLst>
              </p:cNvPr>
              <p:cNvGrpSpPr/>
              <p:nvPr/>
            </p:nvGrpSpPr>
            <p:grpSpPr>
              <a:xfrm>
                <a:off x="9073697" y="10692003"/>
                <a:ext cx="4913636" cy="303194"/>
                <a:chOff x="15720936" y="3733639"/>
                <a:chExt cx="3804019" cy="268511"/>
              </a:xfrm>
            </p:grpSpPr>
            <p:sp>
              <p:nvSpPr>
                <p:cNvPr id="437" name="Graphic 549">
                  <a:extLst>
                    <a:ext uri="{FF2B5EF4-FFF2-40B4-BE49-F238E27FC236}">
                      <a16:creationId xmlns:a16="http://schemas.microsoft.com/office/drawing/2014/main" id="{20D94AC0-A84C-4214-AF28-97A81C0C2EF4}"/>
                    </a:ext>
                  </a:extLst>
                </p:cNvPr>
                <p:cNvSpPr txBox="1"/>
                <p:nvPr/>
              </p:nvSpPr>
              <p:spPr>
                <a:xfrm>
                  <a:off x="19417789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0</a:t>
                  </a:r>
                </a:p>
              </p:txBody>
            </p:sp>
            <p:sp>
              <p:nvSpPr>
                <p:cNvPr id="438" name="Graphic 549">
                  <a:extLst>
                    <a:ext uri="{FF2B5EF4-FFF2-40B4-BE49-F238E27FC236}">
                      <a16:creationId xmlns:a16="http://schemas.microsoft.com/office/drawing/2014/main" id="{341DB447-50B6-417D-82D1-D31964C3618C}"/>
                    </a:ext>
                  </a:extLst>
                </p:cNvPr>
                <p:cNvSpPr txBox="1"/>
                <p:nvPr/>
              </p:nvSpPr>
              <p:spPr>
                <a:xfrm>
                  <a:off x="19230690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439" name="Graphic 549">
                  <a:extLst>
                    <a:ext uri="{FF2B5EF4-FFF2-40B4-BE49-F238E27FC236}">
                      <a16:creationId xmlns:a16="http://schemas.microsoft.com/office/drawing/2014/main" id="{C60230F7-70AC-48F7-A328-830803AD8AA0}"/>
                    </a:ext>
                  </a:extLst>
                </p:cNvPr>
                <p:cNvSpPr txBox="1"/>
                <p:nvPr/>
              </p:nvSpPr>
              <p:spPr>
                <a:xfrm>
                  <a:off x="19043590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440" name="Graphic 549">
                  <a:extLst>
                    <a:ext uri="{FF2B5EF4-FFF2-40B4-BE49-F238E27FC236}">
                      <a16:creationId xmlns:a16="http://schemas.microsoft.com/office/drawing/2014/main" id="{991DA633-1842-43A0-BD8B-54DA634AB398}"/>
                    </a:ext>
                  </a:extLst>
                </p:cNvPr>
                <p:cNvSpPr txBox="1"/>
                <p:nvPr/>
              </p:nvSpPr>
              <p:spPr>
                <a:xfrm>
                  <a:off x="18856490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441" name="Graphic 549">
                  <a:extLst>
                    <a:ext uri="{FF2B5EF4-FFF2-40B4-BE49-F238E27FC236}">
                      <a16:creationId xmlns:a16="http://schemas.microsoft.com/office/drawing/2014/main" id="{370F2882-F782-4F71-A9B2-B20151A36401}"/>
                    </a:ext>
                  </a:extLst>
                </p:cNvPr>
                <p:cNvSpPr txBox="1"/>
                <p:nvPr/>
              </p:nvSpPr>
              <p:spPr>
                <a:xfrm>
                  <a:off x="18669332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442" name="Graphic 549">
                  <a:extLst>
                    <a:ext uri="{FF2B5EF4-FFF2-40B4-BE49-F238E27FC236}">
                      <a16:creationId xmlns:a16="http://schemas.microsoft.com/office/drawing/2014/main" id="{E59DA951-D548-4C46-8F6C-E814C22EB2E1}"/>
                    </a:ext>
                  </a:extLst>
                </p:cNvPr>
                <p:cNvSpPr txBox="1"/>
                <p:nvPr/>
              </p:nvSpPr>
              <p:spPr>
                <a:xfrm>
                  <a:off x="18482233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</a:t>
                  </a:r>
                </a:p>
              </p:txBody>
            </p:sp>
            <p:sp>
              <p:nvSpPr>
                <p:cNvPr id="443" name="Graphic 549">
                  <a:extLst>
                    <a:ext uri="{FF2B5EF4-FFF2-40B4-BE49-F238E27FC236}">
                      <a16:creationId xmlns:a16="http://schemas.microsoft.com/office/drawing/2014/main" id="{284AE8FB-6F56-459D-B94F-66131678D192}"/>
                    </a:ext>
                  </a:extLst>
                </p:cNvPr>
                <p:cNvSpPr txBox="1"/>
                <p:nvPr/>
              </p:nvSpPr>
              <p:spPr>
                <a:xfrm>
                  <a:off x="18290216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6</a:t>
                  </a:r>
                </a:p>
              </p:txBody>
            </p:sp>
            <p:sp>
              <p:nvSpPr>
                <p:cNvPr id="444" name="Graphic 549">
                  <a:extLst>
                    <a:ext uri="{FF2B5EF4-FFF2-40B4-BE49-F238E27FC236}">
                      <a16:creationId xmlns:a16="http://schemas.microsoft.com/office/drawing/2014/main" id="{C74B5885-D506-41BF-98BD-F4D9B6775922}"/>
                    </a:ext>
                  </a:extLst>
                </p:cNvPr>
                <p:cNvSpPr txBox="1"/>
                <p:nvPr/>
              </p:nvSpPr>
              <p:spPr>
                <a:xfrm>
                  <a:off x="18103116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7</a:t>
                  </a:r>
                </a:p>
              </p:txBody>
            </p:sp>
            <p:sp>
              <p:nvSpPr>
                <p:cNvPr id="445" name="Graphic 549">
                  <a:extLst>
                    <a:ext uri="{FF2B5EF4-FFF2-40B4-BE49-F238E27FC236}">
                      <a16:creationId xmlns:a16="http://schemas.microsoft.com/office/drawing/2014/main" id="{DA8DB951-DDB0-452C-85E3-A5477A7BAF78}"/>
                    </a:ext>
                  </a:extLst>
                </p:cNvPr>
                <p:cNvSpPr txBox="1"/>
                <p:nvPr/>
              </p:nvSpPr>
              <p:spPr>
                <a:xfrm>
                  <a:off x="17915958" y="3831279"/>
                  <a:ext cx="107166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9</a:t>
                  </a:r>
                </a:p>
              </p:txBody>
            </p:sp>
            <p:sp>
              <p:nvSpPr>
                <p:cNvPr id="446" name="Graphic 549">
                  <a:extLst>
                    <a:ext uri="{FF2B5EF4-FFF2-40B4-BE49-F238E27FC236}">
                      <a16:creationId xmlns:a16="http://schemas.microsoft.com/office/drawing/2014/main" id="{801CC4C3-A02A-47F3-B210-6115CE6B1F96}"/>
                    </a:ext>
                  </a:extLst>
                </p:cNvPr>
                <p:cNvSpPr txBox="1"/>
                <p:nvPr/>
              </p:nvSpPr>
              <p:spPr>
                <a:xfrm>
                  <a:off x="17703418" y="3831279"/>
                  <a:ext cx="158047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10</a:t>
                  </a:r>
                </a:p>
              </p:txBody>
            </p:sp>
            <p:sp>
              <p:nvSpPr>
                <p:cNvPr id="447" name="Graphic 549">
                  <a:extLst>
                    <a:ext uri="{FF2B5EF4-FFF2-40B4-BE49-F238E27FC236}">
                      <a16:creationId xmlns:a16="http://schemas.microsoft.com/office/drawing/2014/main" id="{45AD7C99-8075-4E31-B36F-E7539FE92477}"/>
                    </a:ext>
                  </a:extLst>
                </p:cNvPr>
                <p:cNvSpPr txBox="1"/>
                <p:nvPr/>
              </p:nvSpPr>
              <p:spPr>
                <a:xfrm>
                  <a:off x="17516319" y="3831279"/>
                  <a:ext cx="158047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11</a:t>
                  </a:r>
                </a:p>
              </p:txBody>
            </p:sp>
            <p:sp>
              <p:nvSpPr>
                <p:cNvPr id="448" name="Graphic 549">
                  <a:extLst>
                    <a:ext uri="{FF2B5EF4-FFF2-40B4-BE49-F238E27FC236}">
                      <a16:creationId xmlns:a16="http://schemas.microsoft.com/office/drawing/2014/main" id="{B6D57039-5F31-4000-9305-5B3432A178AC}"/>
                    </a:ext>
                  </a:extLst>
                </p:cNvPr>
                <p:cNvSpPr txBox="1"/>
                <p:nvPr/>
              </p:nvSpPr>
              <p:spPr>
                <a:xfrm>
                  <a:off x="17329219" y="3831279"/>
                  <a:ext cx="158047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19</a:t>
                  </a:r>
                </a:p>
              </p:txBody>
            </p:sp>
            <p:sp>
              <p:nvSpPr>
                <p:cNvPr id="449" name="Graphic 549">
                  <a:extLst>
                    <a:ext uri="{FF2B5EF4-FFF2-40B4-BE49-F238E27FC236}">
                      <a16:creationId xmlns:a16="http://schemas.microsoft.com/office/drawing/2014/main" id="{6D234425-061A-4B78-9710-C137AE396592}"/>
                    </a:ext>
                  </a:extLst>
                </p:cNvPr>
                <p:cNvSpPr txBox="1"/>
                <p:nvPr/>
              </p:nvSpPr>
              <p:spPr>
                <a:xfrm>
                  <a:off x="17142061" y="3831279"/>
                  <a:ext cx="158047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33</a:t>
                  </a:r>
                </a:p>
              </p:txBody>
            </p:sp>
            <p:sp>
              <p:nvSpPr>
                <p:cNvPr id="450" name="Graphic 549">
                  <a:extLst>
                    <a:ext uri="{FF2B5EF4-FFF2-40B4-BE49-F238E27FC236}">
                      <a16:creationId xmlns:a16="http://schemas.microsoft.com/office/drawing/2014/main" id="{D1339069-1597-4C19-BA55-228083D8EEE6}"/>
                    </a:ext>
                  </a:extLst>
                </p:cNvPr>
                <p:cNvSpPr txBox="1"/>
                <p:nvPr/>
              </p:nvSpPr>
              <p:spPr>
                <a:xfrm>
                  <a:off x="16954961" y="3831279"/>
                  <a:ext cx="158047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50</a:t>
                  </a:r>
                </a:p>
              </p:txBody>
            </p:sp>
            <p:sp>
              <p:nvSpPr>
                <p:cNvPr id="451" name="Graphic 549">
                  <a:extLst>
                    <a:ext uri="{FF2B5EF4-FFF2-40B4-BE49-F238E27FC236}">
                      <a16:creationId xmlns:a16="http://schemas.microsoft.com/office/drawing/2014/main" id="{7EC6325A-77CA-4732-A1EA-CFF8A149027B}"/>
                    </a:ext>
                  </a:extLst>
                </p:cNvPr>
                <p:cNvSpPr txBox="1"/>
                <p:nvPr/>
              </p:nvSpPr>
              <p:spPr>
                <a:xfrm>
                  <a:off x="16768040" y="3831279"/>
                  <a:ext cx="158047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spc="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81</a:t>
                  </a:r>
                </a:p>
              </p:txBody>
            </p:sp>
            <p:sp>
              <p:nvSpPr>
                <p:cNvPr id="452" name="Graphic 549">
                  <a:extLst>
                    <a:ext uri="{FF2B5EF4-FFF2-40B4-BE49-F238E27FC236}">
                      <a16:creationId xmlns:a16="http://schemas.microsoft.com/office/drawing/2014/main" id="{E0975039-35C0-4D94-BC7D-9ECFFA5CE87D}"/>
                    </a:ext>
                  </a:extLst>
                </p:cNvPr>
                <p:cNvSpPr txBox="1"/>
                <p:nvPr/>
              </p:nvSpPr>
              <p:spPr>
                <a:xfrm>
                  <a:off x="16555502" y="3831279"/>
                  <a:ext cx="208928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139</a:t>
                  </a:r>
                  <a:endParaRPr lang="en-GB" sz="800" spc="0" baseline="0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53" name="Graphic 549">
                  <a:extLst>
                    <a:ext uri="{FF2B5EF4-FFF2-40B4-BE49-F238E27FC236}">
                      <a16:creationId xmlns:a16="http://schemas.microsoft.com/office/drawing/2014/main" id="{9D4C3A0C-2CAB-414D-87FA-8D51ADCA6BDE}"/>
                    </a:ext>
                  </a:extLst>
                </p:cNvPr>
                <p:cNvSpPr txBox="1"/>
                <p:nvPr/>
              </p:nvSpPr>
              <p:spPr>
                <a:xfrm>
                  <a:off x="16368342" y="3831279"/>
                  <a:ext cx="208928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204</a:t>
                  </a:r>
                  <a:endParaRPr lang="en-GB" sz="800" spc="0" baseline="0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54" name="Graphic 549">
                  <a:extLst>
                    <a:ext uri="{FF2B5EF4-FFF2-40B4-BE49-F238E27FC236}">
                      <a16:creationId xmlns:a16="http://schemas.microsoft.com/office/drawing/2014/main" id="{9B98D551-0760-427E-A649-F319CCE6D950}"/>
                    </a:ext>
                  </a:extLst>
                </p:cNvPr>
                <p:cNvSpPr txBox="1"/>
                <p:nvPr/>
              </p:nvSpPr>
              <p:spPr>
                <a:xfrm>
                  <a:off x="16181242" y="3831279"/>
                  <a:ext cx="208928" cy="170871"/>
                </a:xfrm>
                <a:prstGeom prst="rect">
                  <a:avLst/>
                </a:prstGeom>
                <a:noFill/>
              </p:spPr>
              <p:txBody>
                <a:bodyPr wrap="none" lIns="36000" rIns="36000" rtlCol="0" anchor="b">
                  <a:spAutoFit/>
                </a:bodyPr>
                <a:lstStyle/>
                <a:p>
                  <a:pPr algn="ctr"/>
                  <a:r>
                    <a:rPr lang="en-GB" sz="80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275</a:t>
                  </a:r>
                  <a:endParaRPr lang="en-GB" sz="800" spc="0" baseline="0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55" name="Graphic 549">
                  <a:extLst>
                    <a:ext uri="{FF2B5EF4-FFF2-40B4-BE49-F238E27FC236}">
                      <a16:creationId xmlns:a16="http://schemas.microsoft.com/office/drawing/2014/main" id="{B10B2721-E514-4912-B808-E5D8C52CE153}"/>
                    </a:ext>
                  </a:extLst>
                </p:cNvPr>
                <p:cNvSpPr txBox="1"/>
                <p:nvPr/>
              </p:nvSpPr>
              <p:spPr>
                <a:xfrm>
                  <a:off x="15720936" y="3733639"/>
                  <a:ext cx="441414" cy="268511"/>
                </a:xfrm>
                <a:prstGeom prst="rect">
                  <a:avLst/>
                </a:prstGeom>
                <a:noFill/>
              </p:spPr>
              <p:txBody>
                <a:bodyPr wrap="square" lIns="36000" rIns="36000" rtlCol="0" anchor="b">
                  <a:spAutoFit/>
                </a:bodyPr>
                <a:lstStyle/>
                <a:p>
                  <a:pPr algn="r"/>
                  <a:r>
                    <a:rPr lang="en-GB" sz="80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Arial"/>
                      <a:sym typeface="Arial"/>
                      <a:rtl val="0"/>
                    </a:rPr>
                    <a:t>Patients at risk:</a:t>
                  </a:r>
                </a:p>
              </p:txBody>
            </p:sp>
          </p:grpSp>
        </p:grpSp>
        <p:grpSp>
          <p:nvGrpSpPr>
            <p:cNvPr id="489" name="Group 488"/>
            <p:cNvGrpSpPr/>
            <p:nvPr/>
          </p:nvGrpSpPr>
          <p:grpSpPr>
            <a:xfrm>
              <a:off x="9756752" y="9870882"/>
              <a:ext cx="871570" cy="530904"/>
              <a:chOff x="6178722" y="2418603"/>
              <a:chExt cx="1329279" cy="470221"/>
            </a:xfrm>
          </p:grpSpPr>
          <p:cxnSp>
            <p:nvCxnSpPr>
              <p:cNvPr id="502" name="Straight Connector 501"/>
              <p:cNvCxnSpPr/>
              <p:nvPr/>
            </p:nvCxnSpPr>
            <p:spPr>
              <a:xfrm>
                <a:off x="6178722" y="2418603"/>
                <a:ext cx="1329279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>
                <a:off x="7508001" y="2420362"/>
                <a:ext cx="0" cy="468462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11187907" y="7419465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DOR</a:t>
            </a:r>
          </a:p>
        </p:txBody>
      </p:sp>
      <p:sp>
        <p:nvSpPr>
          <p:cNvPr id="505" name="TextBox 504"/>
          <p:cNvSpPr txBox="1"/>
          <p:nvPr/>
        </p:nvSpPr>
        <p:spPr>
          <a:xfrm>
            <a:off x="11211151" y="9269947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PFS</a:t>
            </a:r>
          </a:p>
        </p:txBody>
      </p:sp>
    </p:spTree>
    <p:extLst>
      <p:ext uri="{BB962C8B-B14F-4D97-AF65-F5344CB8AC3E}">
        <p14:creationId xmlns:p14="http://schemas.microsoft.com/office/powerpoint/2010/main" val="3150271241"/>
      </p:ext>
    </p:extLst>
  </p:cSld>
  <p:clrMapOvr>
    <a:masterClrMapping/>
  </p:clrMapOvr>
</p:sld>
</file>

<file path=ppt/theme/theme1.xml><?xml version="1.0" encoding="utf-8"?>
<a:theme xmlns:a="http://schemas.openxmlformats.org/drawingml/2006/main" name="Merck colours for ppt design theme">
  <a:themeElements>
    <a:clrScheme name="Merck colour scheme">
      <a:dk1>
        <a:srgbClr val="000000"/>
      </a:dk1>
      <a:lt1>
        <a:srgbClr val="FFFFFF"/>
      </a:lt1>
      <a:dk2>
        <a:srgbClr val="EB3C96"/>
      </a:dk2>
      <a:lt2>
        <a:srgbClr val="2DBECD"/>
      </a:lt2>
      <a:accent1>
        <a:srgbClr val="503291"/>
      </a:accent1>
      <a:accent2>
        <a:srgbClr val="0F69AF"/>
      </a:accent2>
      <a:accent3>
        <a:srgbClr val="A5CD50"/>
      </a:accent3>
      <a:accent4>
        <a:srgbClr val="FFC832"/>
      </a:accent4>
      <a:accent5>
        <a:srgbClr val="EB3C96"/>
      </a:accent5>
      <a:accent6>
        <a:srgbClr val="149B5F"/>
      </a:accent6>
      <a:hlink>
        <a:srgbClr val="503291"/>
      </a:hlink>
      <a:folHlink>
        <a:srgbClr val="503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rck colours for ppt design theme" id="{9F4B9F76-D879-4A7F-8910-B7CD3660472E}" vid="{855BA2E8-4938-4054-86AE-24C8BD0A85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25E50D626FA4A9234B89310BFF938" ma:contentTypeVersion="13" ma:contentTypeDescription="Create a new document." ma:contentTypeScope="" ma:versionID="a7ad06f136e9a482415243d747faa1e1">
  <xsd:schema xmlns:xsd="http://www.w3.org/2001/XMLSchema" xmlns:xs="http://www.w3.org/2001/XMLSchema" xmlns:p="http://schemas.microsoft.com/office/2006/metadata/properties" xmlns:ns3="cddf198f-b3cc-49bb-ba87-cef5f10e957a" xmlns:ns4="452c5a26-ae24-499f-bf53-51508ee76311" targetNamespace="http://schemas.microsoft.com/office/2006/metadata/properties" ma:root="true" ma:fieldsID="f22938386c5021b2f3f3095fff5ec5fe" ns3:_="" ns4:_="">
    <xsd:import namespace="cddf198f-b3cc-49bb-ba87-cef5f10e957a"/>
    <xsd:import namespace="452c5a26-ae24-499f-bf53-51508ee763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f198f-b3cc-49bb-ba87-cef5f10e95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c5a26-ae24-499f-bf53-51508ee7631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4876-5A78-4EA2-A474-7A6261A2FC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06D525-C975-4C18-9139-F27C94506DD6}">
  <ds:schemaRefs>
    <ds:schemaRef ds:uri="http://purl.org/dc/elements/1.1/"/>
    <ds:schemaRef ds:uri="http://schemas.microsoft.com/office/2006/metadata/properties"/>
    <ds:schemaRef ds:uri="cddf198f-b3cc-49bb-ba87-cef5f10e957a"/>
    <ds:schemaRef ds:uri="http://purl.org/dc/terms/"/>
    <ds:schemaRef ds:uri="452c5a26-ae24-499f-bf53-51508ee76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9C77A7-677D-4C2F-877A-BB662DBB6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df198f-b3cc-49bb-ba87-cef5f10e957a"/>
    <ds:schemaRef ds:uri="452c5a26-ae24-499f-bf53-51508ee76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Merck colours for ppt design theme</Template>
  <TotalTime>6905</TotalTime>
  <Words>1972</Words>
  <Application>Microsoft Office PowerPoint</Application>
  <PresentationFormat>Custom</PresentationFormat>
  <Paragraphs>380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Merck colours for ppt design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D0-1_Merck_Poster_Template_Landscape_v2.pptx * 050220201431466556f9f5bb2-d3d4-4ac6-8825-9c4ec9adb39a</dc:title>
  <dc:creator>Chris Bryan</dc:creator>
  <cp:lastModifiedBy>Syneos Health Communications</cp:lastModifiedBy>
  <cp:revision>881</cp:revision>
  <dcterms:created xsi:type="dcterms:W3CDTF">2020-02-03T20:39:21Z</dcterms:created>
  <dcterms:modified xsi:type="dcterms:W3CDTF">2021-09-22T13:57:07Z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2020-02-03T00:00:00Z</vt:filetime>
  </property>
  <property fmtid="{D5CDD505-2E9C-101B-9397-08002B2CF9AE}" pid="5" name="ContentTypeId">
    <vt:lpwstr>0x010100CD725E50D626FA4A9234B89310BFF938</vt:lpwstr>
  </property>
</Properties>
</file>